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376" r:id="rId2"/>
    <p:sldId id="378" r:id="rId3"/>
    <p:sldId id="379" r:id="rId4"/>
    <p:sldId id="382" r:id="rId5"/>
    <p:sldId id="380" r:id="rId6"/>
    <p:sldId id="375" r:id="rId7"/>
  </p:sldIdLst>
  <p:sldSz cx="9144000" cy="6858000" type="screen4x3"/>
  <p:notesSz cx="6858000" cy="96980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4E93-84A7-48E6-ADFD-5F43367ED47B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F63B-F9E0-441D-AF76-5BFB79BC49A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37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57158" y="285728"/>
            <a:ext cx="821537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VELKOMMEN </a:t>
            </a:r>
          </a:p>
          <a:p>
            <a:r>
              <a:rPr lang="da-DK" sz="3000" b="1" dirty="0"/>
              <a:t>MØDE </a:t>
            </a:r>
            <a:r>
              <a:rPr lang="da-DK" sz="3000" dirty="0"/>
              <a:t>og</a:t>
            </a:r>
            <a:r>
              <a:rPr lang="da-DK" sz="3000" b="1" dirty="0"/>
              <a:t> WORKSHOP 1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3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med </a:t>
            </a:r>
            <a:r>
              <a:rPr lang="da-DK" sz="3000" dirty="0"/>
              <a:t>Teknologisk </a:t>
            </a:r>
            <a:r>
              <a:rPr lang="da-DK" sz="3000" dirty="0">
                <a:solidFill>
                  <a:srgbClr val="FF0000"/>
                </a:solidFill>
              </a:rPr>
              <a:t>Institut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19. februar 2018</a:t>
            </a:r>
            <a:r>
              <a:rPr lang="da-DK" sz="1400" dirty="0"/>
              <a:t> kl. 10.00-14.00 Lokale B2-13 på Erhvervsakademiet Lillebælt i Odense </a:t>
            </a:r>
          </a:p>
          <a:p>
            <a:endParaRPr lang="da-DK" sz="1400" b="1" dirty="0"/>
          </a:p>
          <a:p>
            <a:r>
              <a:rPr lang="da-DK" sz="1600" dirty="0"/>
              <a:t>Styregruppe og Ekspertpanel </a:t>
            </a:r>
            <a:endParaRPr lang="da-DK" sz="1400" dirty="0"/>
          </a:p>
        </p:txBody>
      </p:sp>
      <p:sp>
        <p:nvSpPr>
          <p:cNvPr id="8" name="Rektangel 7"/>
          <p:cNvSpPr/>
          <p:nvPr/>
        </p:nvSpPr>
        <p:spPr>
          <a:xfrm>
            <a:off x="0" y="6581025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da-DK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WORKSHOP 1 / Erhvervsakademiet Lillebælt / 19. februar 2018</a:t>
            </a:r>
            <a:endParaRPr lang="da-DK" sz="1200" dirty="0">
              <a:latin typeface="Arial" pitchFamily="34" charset="0"/>
            </a:endParaRPr>
          </a:p>
        </p:txBody>
      </p:sp>
      <p:pic>
        <p:nvPicPr>
          <p:cNvPr id="7" name="Picture 4" descr="http://f.building-supply.dk/2x9pjak2lpw6zk0b_260_1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666801"/>
            <a:ext cx="2818910" cy="1572085"/>
          </a:xfrm>
          <a:prstGeom prst="rect">
            <a:avLst/>
          </a:prstGeom>
          <a:noFill/>
        </p:spPr>
      </p:pic>
      <p:pic>
        <p:nvPicPr>
          <p:cNvPr id="10" name="Picture 8" descr="http://f.building-supply.dk/2btponnmjjf27hwb_260_1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3288" y="4682837"/>
            <a:ext cx="2747472" cy="1532245"/>
          </a:xfrm>
          <a:prstGeom prst="rect">
            <a:avLst/>
          </a:prstGeom>
          <a:noFill/>
        </p:spPr>
      </p:pic>
      <p:pic>
        <p:nvPicPr>
          <p:cNvPr id="11" name="Picture 6" descr="http://f.building-supply.dk/2jms1fatlv0iiq4b_260_1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68271" y="4675044"/>
            <a:ext cx="2761447" cy="154003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14282" y="2214554"/>
            <a:ext cx="85725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rgbClr val="2D656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Styrkelse af muligheder for </a:t>
            </a:r>
            <a:r>
              <a:rPr lang="da-DK" sz="2400" b="1" dirty="0" err="1">
                <a:solidFill>
                  <a:schemeClr val="bg2">
                    <a:lumMod val="50000"/>
                  </a:schemeClr>
                </a:solidFill>
              </a:rPr>
              <a:t>efter-</a:t>
            </a:r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 og videreuddannelser for bygningskonstruktører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43240" y="3429000"/>
            <a:ext cx="2928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/>
              <a:t>”Styrk BK”</a:t>
            </a:r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500034" y="214290"/>
            <a:ext cx="828680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BAGGRUND </a:t>
            </a:r>
          </a:p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Projektets titel:  </a:t>
            </a:r>
          </a:p>
          <a:p>
            <a:r>
              <a:rPr lang="da-DK" dirty="0"/>
              <a:t>”Styrkelse af muligheder for </a:t>
            </a:r>
            <a:r>
              <a:rPr lang="da-DK" dirty="0" err="1"/>
              <a:t>efter-</a:t>
            </a:r>
            <a:r>
              <a:rPr lang="da-DK" dirty="0"/>
              <a:t> og videreuddannelser for bygningskonstruktører”</a:t>
            </a:r>
          </a:p>
          <a:p>
            <a:endParaRPr lang="da-DK" sz="2000" b="1" dirty="0">
              <a:solidFill>
                <a:srgbClr val="2D656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Projektets udgangspunkt:  </a:t>
            </a:r>
          </a:p>
          <a:p>
            <a:r>
              <a:rPr lang="da-DK" sz="2000" dirty="0"/>
              <a:t>Projektet tager udgangspunkt i indførelsen af forbuddet mod dobbelt-uddannelse på området for Videregående Uddannelser, og som gælder for fuldtidsuddannelsesområdet. </a:t>
            </a:r>
            <a:r>
              <a:rPr lang="da-DK" sz="1600" dirty="0"/>
              <a:t>(Med virkning fra og med sommeroptagelsen 2017)</a:t>
            </a:r>
          </a:p>
          <a:p>
            <a:endParaRPr lang="da-DK" sz="2000" dirty="0"/>
          </a:p>
          <a:p>
            <a:r>
              <a:rPr lang="da-DK" sz="2000" dirty="0"/>
              <a:t>Projektet sigter mod at skabe overblik ift. behov, muligheder og konsekvenser, for de personer, der har afsluttet en bygningskonstruktøruddannelse. (BKU)</a:t>
            </a:r>
            <a:endParaRPr lang="da-DK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rot="5400000">
            <a:off x="-606461" y="5678503"/>
            <a:ext cx="192882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428596" y="5429264"/>
          <a:ext cx="1071570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Ansøgning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Okt. 2017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 rot="16200000" flipH="1">
            <a:off x="7858146" y="5715011"/>
            <a:ext cx="1857392" cy="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10800000">
            <a:off x="357158" y="5143512"/>
            <a:ext cx="3143272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5786446" y="5143512"/>
            <a:ext cx="300039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571869" y="4857760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/>
              <a:t>Projektforløb </a:t>
            </a:r>
          </a:p>
        </p:txBody>
      </p:sp>
      <p:cxnSp>
        <p:nvCxnSpPr>
          <p:cNvPr id="24" name="Lige forbindelse 23"/>
          <p:cNvCxnSpPr/>
          <p:nvPr/>
        </p:nvCxnSpPr>
        <p:spPr>
          <a:xfrm rot="5400000">
            <a:off x="2428463" y="6001165"/>
            <a:ext cx="128667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el 30"/>
          <p:cNvGraphicFramePr>
            <a:graphicFrameLocks noGrp="1"/>
          </p:cNvGraphicFramePr>
          <p:nvPr/>
        </p:nvGraphicFramePr>
        <p:xfrm>
          <a:off x="1571604" y="5429264"/>
          <a:ext cx="1428760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Bevillingsbrev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dec. 2017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ktangel 35"/>
          <p:cNvSpPr/>
          <p:nvPr/>
        </p:nvSpPr>
        <p:spPr>
          <a:xfrm>
            <a:off x="857224" y="6286520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Efteråret 2017</a:t>
            </a:r>
          </a:p>
        </p:txBody>
      </p:sp>
      <p:graphicFrame>
        <p:nvGraphicFramePr>
          <p:cNvPr id="43" name="Tabel 42"/>
          <p:cNvGraphicFramePr>
            <a:graphicFrameLocks noGrp="1"/>
          </p:cNvGraphicFramePr>
          <p:nvPr/>
        </p:nvGraphicFramePr>
        <p:xfrm>
          <a:off x="3143240" y="5429264"/>
          <a:ext cx="150019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</a:t>
                      </a:r>
                      <a:r>
                        <a:rPr lang="da-DK" sz="16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– Juni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el 43"/>
          <p:cNvGraphicFramePr>
            <a:graphicFrameLocks noGrp="1"/>
          </p:cNvGraphicFramePr>
          <p:nvPr/>
        </p:nvGraphicFramePr>
        <p:xfrm>
          <a:off x="4786314" y="5429264"/>
          <a:ext cx="2000264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 af kompetenceforløb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Juni – dec.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Rektangel 47"/>
          <p:cNvSpPr/>
          <p:nvPr/>
        </p:nvSpPr>
        <p:spPr>
          <a:xfrm>
            <a:off x="3143240" y="6286520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Foråret 2018</a:t>
            </a:r>
          </a:p>
        </p:txBody>
      </p:sp>
      <p:graphicFrame>
        <p:nvGraphicFramePr>
          <p:cNvPr id="41" name="Tabel 40"/>
          <p:cNvGraphicFramePr>
            <a:graphicFrameLocks noGrp="1"/>
          </p:cNvGraphicFramePr>
          <p:nvPr/>
        </p:nvGraphicFramePr>
        <p:xfrm>
          <a:off x="6858016" y="5429264"/>
          <a:ext cx="185738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Validering og formidling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dec.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9" name="Lige forbindelse 48"/>
          <p:cNvCxnSpPr/>
          <p:nvPr/>
        </p:nvCxnSpPr>
        <p:spPr>
          <a:xfrm rot="5400000">
            <a:off x="4035421" y="6035693"/>
            <a:ext cx="135732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ktangel 50"/>
          <p:cNvSpPr/>
          <p:nvPr/>
        </p:nvSpPr>
        <p:spPr>
          <a:xfrm>
            <a:off x="6120605" y="6274378"/>
            <a:ext cx="1594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Efteråret 2018</a:t>
            </a:r>
          </a:p>
        </p:txBody>
      </p:sp>
      <p:sp>
        <p:nvSpPr>
          <p:cNvPr id="60" name="Ellipse 59"/>
          <p:cNvSpPr/>
          <p:nvPr/>
        </p:nvSpPr>
        <p:spPr>
          <a:xfrm>
            <a:off x="142844" y="4786322"/>
            <a:ext cx="1500198" cy="1928826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21537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FORMÅL OG INDHOLD </a:t>
            </a:r>
          </a:p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Projektet har følgende overordnede formål og indhold: </a:t>
            </a:r>
          </a:p>
          <a:p>
            <a:r>
              <a:rPr lang="da-DK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(Bevillingsbrev fra uddannelses- og forskningsministeriet)</a:t>
            </a:r>
          </a:p>
          <a:p>
            <a:endParaRPr lang="da-DK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da-DK" sz="2000" dirty="0"/>
              <a:t> </a:t>
            </a:r>
            <a:r>
              <a:rPr lang="da-DK" sz="2000" b="1" dirty="0"/>
              <a:t>At afdække behov og efterspørgsel på efter- og videreuddannelses- </a:t>
            </a:r>
            <a:br>
              <a:rPr lang="da-DK" sz="2000" b="1" dirty="0"/>
            </a:br>
            <a:r>
              <a:rPr lang="da-DK" sz="2000" b="1" dirty="0"/>
              <a:t>  muligheder for bygningskonstruktører</a:t>
            </a:r>
          </a:p>
          <a:p>
            <a:endParaRPr lang="da-DK" sz="2000" b="1" dirty="0"/>
          </a:p>
          <a:p>
            <a:pPr>
              <a:buFont typeface="Arial" pitchFamily="34" charset="0"/>
              <a:buChar char="•"/>
            </a:pPr>
            <a:r>
              <a:rPr lang="da-DK" sz="2000" b="1" dirty="0"/>
              <a:t> At udvikle uddannelseselementer med udgangspunkt i analysens</a:t>
            </a:r>
            <a:br>
              <a:rPr lang="da-DK" sz="2000" b="1" dirty="0"/>
            </a:br>
            <a:r>
              <a:rPr lang="da-DK" sz="2000" b="1" dirty="0"/>
              <a:t>  resultater. Denne del kan resultere i en egentlig ansøgning om </a:t>
            </a:r>
            <a:br>
              <a:rPr lang="da-DK" sz="2000" b="1" dirty="0"/>
            </a:br>
            <a:r>
              <a:rPr lang="da-DK" sz="2000" b="1" dirty="0"/>
              <a:t>  prækvalifikation eller godkendelse af nye uddannelser eller moduler.</a:t>
            </a:r>
          </a:p>
          <a:p>
            <a:endParaRPr lang="da-DK" sz="2000" b="1" dirty="0"/>
          </a:p>
          <a:p>
            <a:pPr>
              <a:buFont typeface="Arial" pitchFamily="34" charset="0"/>
              <a:buChar char="•"/>
            </a:pPr>
            <a:r>
              <a:rPr lang="da-DK" sz="2000" b="1" dirty="0"/>
              <a:t> Godkendelse af ansøgninger ligger ved Styregruppen.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rot="5400000">
            <a:off x="-606461" y="5678503"/>
            <a:ext cx="192882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428596" y="5429264"/>
          <a:ext cx="1071570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Ansøgning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Okt. 2017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 rot="16200000" flipH="1">
            <a:off x="7858146" y="5715011"/>
            <a:ext cx="1857392" cy="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10800000">
            <a:off x="357158" y="5143512"/>
            <a:ext cx="3143272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5786446" y="5143512"/>
            <a:ext cx="300039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571869" y="4857760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/>
              <a:t>Projektforløb </a:t>
            </a:r>
          </a:p>
        </p:txBody>
      </p:sp>
      <p:cxnSp>
        <p:nvCxnSpPr>
          <p:cNvPr id="24" name="Lige forbindelse 23"/>
          <p:cNvCxnSpPr/>
          <p:nvPr/>
        </p:nvCxnSpPr>
        <p:spPr>
          <a:xfrm rot="5400000">
            <a:off x="2428463" y="6001165"/>
            <a:ext cx="128667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el 30"/>
          <p:cNvGraphicFramePr>
            <a:graphicFrameLocks noGrp="1"/>
          </p:cNvGraphicFramePr>
          <p:nvPr/>
        </p:nvGraphicFramePr>
        <p:xfrm>
          <a:off x="1571604" y="5429264"/>
          <a:ext cx="1428760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Bevillingsbrev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dec. 2017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ktangel 35"/>
          <p:cNvSpPr/>
          <p:nvPr/>
        </p:nvSpPr>
        <p:spPr>
          <a:xfrm>
            <a:off x="857224" y="6286520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Efteråret 2017</a:t>
            </a:r>
          </a:p>
        </p:txBody>
      </p:sp>
      <p:graphicFrame>
        <p:nvGraphicFramePr>
          <p:cNvPr id="43" name="Tabel 42"/>
          <p:cNvGraphicFramePr>
            <a:graphicFrameLocks noGrp="1"/>
          </p:cNvGraphicFramePr>
          <p:nvPr/>
        </p:nvGraphicFramePr>
        <p:xfrm>
          <a:off x="3143240" y="5429264"/>
          <a:ext cx="150019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Analyse</a:t>
                      </a:r>
                      <a:r>
                        <a:rPr lang="da-DK" sz="16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da-DK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– Juni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el 43"/>
          <p:cNvGraphicFramePr>
            <a:graphicFrameLocks noGrp="1"/>
          </p:cNvGraphicFramePr>
          <p:nvPr/>
        </p:nvGraphicFramePr>
        <p:xfrm>
          <a:off x="4786314" y="5429264"/>
          <a:ext cx="2000264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 af kompetenceforløb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Juni – dec.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Rektangel 47"/>
          <p:cNvSpPr/>
          <p:nvPr/>
        </p:nvSpPr>
        <p:spPr>
          <a:xfrm>
            <a:off x="3143240" y="6286520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Foråret 2018</a:t>
            </a:r>
          </a:p>
        </p:txBody>
      </p:sp>
      <p:graphicFrame>
        <p:nvGraphicFramePr>
          <p:cNvPr id="41" name="Tabel 40"/>
          <p:cNvGraphicFramePr>
            <a:graphicFrameLocks noGrp="1"/>
          </p:cNvGraphicFramePr>
          <p:nvPr/>
        </p:nvGraphicFramePr>
        <p:xfrm>
          <a:off x="6858016" y="5429264"/>
          <a:ext cx="185738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Validering og formidling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dec. 2018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9" name="Lige forbindelse 48"/>
          <p:cNvCxnSpPr/>
          <p:nvPr/>
        </p:nvCxnSpPr>
        <p:spPr>
          <a:xfrm rot="5400000">
            <a:off x="4035421" y="6035693"/>
            <a:ext cx="135732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ktangel 50"/>
          <p:cNvSpPr/>
          <p:nvPr/>
        </p:nvSpPr>
        <p:spPr>
          <a:xfrm>
            <a:off x="6120605" y="6274378"/>
            <a:ext cx="1594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Efteråret 2018</a:t>
            </a:r>
          </a:p>
        </p:txBody>
      </p:sp>
      <p:sp>
        <p:nvSpPr>
          <p:cNvPr id="60" name="Ellipse 59"/>
          <p:cNvSpPr/>
          <p:nvPr/>
        </p:nvSpPr>
        <p:spPr>
          <a:xfrm>
            <a:off x="1500166" y="4786322"/>
            <a:ext cx="1500198" cy="1928826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/>
          <p:cNvSpPr/>
          <p:nvPr/>
        </p:nvSpPr>
        <p:spPr>
          <a:xfrm rot="5400000">
            <a:off x="5357818" y="3357562"/>
            <a:ext cx="1357322" cy="19288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kstboks 4"/>
          <p:cNvSpPr txBox="1"/>
          <p:nvPr/>
        </p:nvSpPr>
        <p:spPr>
          <a:xfrm>
            <a:off x="428596" y="28572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ORGANISATION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3" name="Tabel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50315"/>
              </p:ext>
            </p:extLst>
          </p:nvPr>
        </p:nvGraphicFramePr>
        <p:xfrm>
          <a:off x="2571736" y="1071546"/>
          <a:ext cx="3357586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a-DK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STYREGRUPPE </a:t>
                      </a:r>
                    </a:p>
                    <a:p>
                      <a:r>
                        <a:rPr lang="da-DK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Claudio</a:t>
                      </a:r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Spaziani</a:t>
                      </a:r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a-DK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Testa</a:t>
                      </a:r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KEA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Lotte Møller Larsen, VIA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 Kathrine Frandsen, SBI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Hanne </a:t>
                      </a:r>
                      <a:r>
                        <a:rPr lang="da-DK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Lendal</a:t>
                      </a:r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UCN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Gorm Max Guldmann, UCL Projektansvarlig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Henrik Kryger Madsen, EAL Projektleder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9" name="Lige forbindelse 48"/>
          <p:cNvCxnSpPr/>
          <p:nvPr/>
        </p:nvCxnSpPr>
        <p:spPr>
          <a:xfrm rot="5400000">
            <a:off x="2500298" y="3857628"/>
            <a:ext cx="314327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/>
          <p:cNvSpPr/>
          <p:nvPr/>
        </p:nvSpPr>
        <p:spPr>
          <a:xfrm rot="5400000">
            <a:off x="6893735" y="1964521"/>
            <a:ext cx="1571636" cy="20717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26" name="Tabel 25"/>
          <p:cNvGraphicFramePr>
            <a:graphicFrameLocks noGrp="1"/>
          </p:cNvGraphicFramePr>
          <p:nvPr/>
        </p:nvGraphicFramePr>
        <p:xfrm>
          <a:off x="285720" y="2714620"/>
          <a:ext cx="2786082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0">
                <a:tc>
                  <a:txBody>
                    <a:bodyPr/>
                    <a:lstStyle/>
                    <a:p>
                      <a:r>
                        <a:rPr lang="da-DK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FØLGEGRUPPE </a:t>
                      </a:r>
                      <a:r>
                        <a:rPr lang="da-DK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(pt.)</a:t>
                      </a:r>
                      <a:endParaRPr lang="da-DK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EA Sydvest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EA Sjælland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Konstruktørforeningen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Dansk Byggeri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Teknisk Landsforbund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KADK 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Arkitektskolen i Århus 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Danske Arkitektvirksomheder  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Dansk Facility Management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Netværk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da-DK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Foreningen af Rådgivende Ingeniører  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Green Building Council Denmark  </a:t>
                      </a:r>
                      <a:endParaRPr lang="da-DK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Bygherreforeningen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Århus Universitet</a:t>
                      </a:r>
                    </a:p>
                    <a:p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Ministeriet for Forskning og Uddannelse</a:t>
                      </a:r>
                      <a:endParaRPr lang="da-DK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Rektangel 28"/>
          <p:cNvSpPr/>
          <p:nvPr/>
        </p:nvSpPr>
        <p:spPr>
          <a:xfrm>
            <a:off x="6643702" y="2786058"/>
            <a:ext cx="2149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 </a:t>
            </a:r>
            <a:r>
              <a:rPr lang="da-DK" b="1" dirty="0"/>
              <a:t>Teknologisk Institut </a:t>
            </a:r>
          </a:p>
        </p:txBody>
      </p:sp>
      <p:cxnSp>
        <p:nvCxnSpPr>
          <p:cNvPr id="30" name="Lige forbindelse 29"/>
          <p:cNvCxnSpPr/>
          <p:nvPr/>
        </p:nvCxnSpPr>
        <p:spPr>
          <a:xfrm rot="10800000">
            <a:off x="4071936" y="3000372"/>
            <a:ext cx="2571766" cy="158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/>
        </p:nvCxnSpPr>
        <p:spPr>
          <a:xfrm rot="10800000">
            <a:off x="3071804" y="3929066"/>
            <a:ext cx="1000131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el 52"/>
          <p:cNvGraphicFramePr>
            <a:graphicFrameLocks noGrp="1"/>
          </p:cNvGraphicFramePr>
          <p:nvPr/>
        </p:nvGraphicFramePr>
        <p:xfrm>
          <a:off x="3214678" y="5143512"/>
          <a:ext cx="2857520" cy="28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r>
                        <a:rPr lang="da-DK" sz="11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UDVIKLINGSGRUPPER</a:t>
                      </a:r>
                      <a:r>
                        <a:rPr lang="da-DK" sz="1100" b="0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Kompetenceforløb</a:t>
                      </a:r>
                      <a:endParaRPr lang="da-DK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el 55"/>
          <p:cNvGraphicFramePr>
            <a:graphicFrameLocks noGrp="1"/>
          </p:cNvGraphicFramePr>
          <p:nvPr/>
        </p:nvGraphicFramePr>
        <p:xfrm>
          <a:off x="3857620" y="5929330"/>
          <a:ext cx="2857520" cy="28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r>
                        <a:rPr lang="da-DK" sz="11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UDVIKLINGSGRUPPER</a:t>
                      </a:r>
                      <a:r>
                        <a:rPr lang="da-DK" sz="1100" b="0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Kompetenceforløb</a:t>
                      </a:r>
                      <a:endParaRPr lang="da-DK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el 56"/>
          <p:cNvGraphicFramePr>
            <a:graphicFrameLocks noGrp="1"/>
          </p:cNvGraphicFramePr>
          <p:nvPr/>
        </p:nvGraphicFramePr>
        <p:xfrm>
          <a:off x="3643306" y="5500702"/>
          <a:ext cx="2857520" cy="28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r>
                        <a:rPr lang="da-DK" sz="11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UDVIKLINGSGRUPPER</a:t>
                      </a:r>
                      <a:r>
                        <a:rPr lang="da-DK" sz="1100" b="0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Kompetenceforløb</a:t>
                      </a:r>
                      <a:endParaRPr lang="da-DK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el 57"/>
          <p:cNvGraphicFramePr>
            <a:graphicFrameLocks noGrp="1"/>
          </p:cNvGraphicFramePr>
          <p:nvPr/>
        </p:nvGraphicFramePr>
        <p:xfrm>
          <a:off x="4286248" y="6357958"/>
          <a:ext cx="285752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1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UDVIKLINGSGRUPPER</a:t>
                      </a:r>
                      <a:r>
                        <a:rPr lang="da-DK" sz="1100" b="0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da-DK" sz="1100" b="0" dirty="0">
                          <a:solidFill>
                            <a:schemeClr val="tx1"/>
                          </a:solidFill>
                        </a:rPr>
                        <a:t>Kompetenceforløb</a:t>
                      </a:r>
                      <a:endParaRPr lang="da-DK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el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97136"/>
              </p:ext>
            </p:extLst>
          </p:nvPr>
        </p:nvGraphicFramePr>
        <p:xfrm>
          <a:off x="3347864" y="2428868"/>
          <a:ext cx="1724202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da-DK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Projektleder</a:t>
                      </a:r>
                    </a:p>
                    <a:p>
                      <a:r>
                        <a:rPr lang="da-DK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Henrik Kryger Madsen UCL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ktangel 17"/>
          <p:cNvSpPr/>
          <p:nvPr/>
        </p:nvSpPr>
        <p:spPr>
          <a:xfrm>
            <a:off x="5214942" y="3929066"/>
            <a:ext cx="17859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100" b="1" dirty="0">
                <a:solidFill>
                  <a:schemeClr val="accent2">
                    <a:lumMod val="75000"/>
                  </a:schemeClr>
                </a:solidFill>
              </a:rPr>
              <a:t>EKSPERTPANEL </a:t>
            </a:r>
          </a:p>
          <a:p>
            <a:pPr>
              <a:defRPr/>
            </a:pPr>
            <a:r>
              <a:rPr lang="da-DK" sz="1100" dirty="0"/>
              <a:t>Repræsentanter fra </a:t>
            </a:r>
          </a:p>
          <a:p>
            <a:pPr>
              <a:defRPr/>
            </a:pPr>
            <a:r>
              <a:rPr lang="da-DK" sz="1100" dirty="0"/>
              <a:t>BK uddannelserne. </a:t>
            </a:r>
          </a:p>
          <a:p>
            <a:pPr>
              <a:defRPr/>
            </a:pPr>
            <a:r>
              <a:rPr lang="da-DK" sz="1100" dirty="0"/>
              <a:t>Eksterne ressourcepersoner</a:t>
            </a:r>
          </a:p>
        </p:txBody>
      </p:sp>
      <p:cxnSp>
        <p:nvCxnSpPr>
          <p:cNvPr id="23" name="Lige forbindelse 22"/>
          <p:cNvCxnSpPr/>
          <p:nvPr/>
        </p:nvCxnSpPr>
        <p:spPr>
          <a:xfrm rot="10800000">
            <a:off x="4071934" y="4357694"/>
            <a:ext cx="10001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215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ANALYSEARBEJDET</a:t>
            </a:r>
            <a:r>
              <a:rPr lang="da-DK" sz="4800" dirty="0"/>
              <a:t> </a:t>
            </a:r>
          </a:p>
          <a:p>
            <a:r>
              <a:rPr lang="da-DK" sz="2000" b="1" dirty="0"/>
              <a:t>Teknologisk Institut vælges til at udarbejde analysearbejdet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rot="5400000">
            <a:off x="-785056" y="2856702"/>
            <a:ext cx="228601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1714480" y="3143248"/>
          <a:ext cx="121444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1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februar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 rot="16200000" flipH="1">
            <a:off x="6357949" y="4143379"/>
            <a:ext cx="4857784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10800000" flipV="1">
            <a:off x="357158" y="2214553"/>
            <a:ext cx="292895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5786446" y="2214554"/>
            <a:ext cx="300039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286116" y="1928802"/>
            <a:ext cx="257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/>
              <a:t>Analysearbejdet </a:t>
            </a:r>
          </a:p>
        </p:txBody>
      </p:sp>
      <p:sp>
        <p:nvSpPr>
          <p:cNvPr id="48" name="Rektangel 47"/>
          <p:cNvSpPr/>
          <p:nvPr/>
        </p:nvSpPr>
        <p:spPr>
          <a:xfrm>
            <a:off x="3714744" y="157161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Foråret 2018</a:t>
            </a:r>
          </a:p>
        </p:txBody>
      </p:sp>
      <p:graphicFrame>
        <p:nvGraphicFramePr>
          <p:cNvPr id="22" name="Tabel 21"/>
          <p:cNvGraphicFramePr>
            <a:graphicFrameLocks noGrp="1"/>
          </p:cNvGraphicFramePr>
          <p:nvPr/>
        </p:nvGraphicFramePr>
        <p:xfrm>
          <a:off x="3071802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2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 marts 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ktangel 25"/>
          <p:cNvSpPr/>
          <p:nvPr/>
        </p:nvSpPr>
        <p:spPr>
          <a:xfrm>
            <a:off x="571472" y="2559602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Januar </a:t>
            </a:r>
            <a:endParaRPr lang="da-DK" dirty="0"/>
          </a:p>
        </p:txBody>
      </p:sp>
      <p:cxnSp>
        <p:nvCxnSpPr>
          <p:cNvPr id="29" name="Lige forbindelse 28"/>
          <p:cNvCxnSpPr/>
          <p:nvPr/>
        </p:nvCxnSpPr>
        <p:spPr>
          <a:xfrm rot="5400000">
            <a:off x="893737" y="3249611"/>
            <a:ext cx="150019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/>
          <p:cNvCxnSpPr/>
          <p:nvPr/>
        </p:nvCxnSpPr>
        <p:spPr>
          <a:xfrm rot="5400000">
            <a:off x="2215340" y="3285330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 rot="5400000">
            <a:off x="5108579" y="3321049"/>
            <a:ext cx="164307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/>
        </p:nvCxnSpPr>
        <p:spPr>
          <a:xfrm rot="5400000">
            <a:off x="6465901" y="3321049"/>
            <a:ext cx="17859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/>
          <p:cNvCxnSpPr/>
          <p:nvPr/>
        </p:nvCxnSpPr>
        <p:spPr>
          <a:xfrm rot="5400000">
            <a:off x="3643306" y="3286124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ktangel 38"/>
          <p:cNvSpPr/>
          <p:nvPr/>
        </p:nvSpPr>
        <p:spPr>
          <a:xfrm>
            <a:off x="1857356" y="2571744"/>
            <a:ext cx="979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Februar </a:t>
            </a:r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4857752" y="2571744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April </a:t>
            </a:r>
            <a:endParaRPr lang="da-DK" dirty="0"/>
          </a:p>
        </p:txBody>
      </p:sp>
      <p:sp>
        <p:nvSpPr>
          <p:cNvPr id="42" name="Rektangel 41"/>
          <p:cNvSpPr/>
          <p:nvPr/>
        </p:nvSpPr>
        <p:spPr>
          <a:xfrm>
            <a:off x="6316786" y="2571744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Maj </a:t>
            </a:r>
            <a:endParaRPr lang="da-DK" dirty="0"/>
          </a:p>
        </p:txBody>
      </p:sp>
      <p:sp>
        <p:nvSpPr>
          <p:cNvPr id="45" name="Rektangel 44"/>
          <p:cNvSpPr/>
          <p:nvPr/>
        </p:nvSpPr>
        <p:spPr>
          <a:xfrm>
            <a:off x="7722198" y="257174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Juni</a:t>
            </a:r>
            <a:endParaRPr lang="da-DK" dirty="0"/>
          </a:p>
        </p:txBody>
      </p:sp>
      <p:sp>
        <p:nvSpPr>
          <p:cNvPr id="46" name="Rektangel 45"/>
          <p:cNvSpPr/>
          <p:nvPr/>
        </p:nvSpPr>
        <p:spPr>
          <a:xfrm>
            <a:off x="3286116" y="2571744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Marts</a:t>
            </a:r>
            <a:endParaRPr lang="da-DK" dirty="0"/>
          </a:p>
        </p:txBody>
      </p:sp>
      <p:graphicFrame>
        <p:nvGraphicFramePr>
          <p:cNvPr id="47" name="Tabel 46"/>
          <p:cNvGraphicFramePr>
            <a:graphicFrameLocks noGrp="1"/>
          </p:cNvGraphicFramePr>
          <p:nvPr/>
        </p:nvGraphicFramePr>
        <p:xfrm>
          <a:off x="600076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3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 maj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el 49"/>
          <p:cNvGraphicFramePr>
            <a:graphicFrameLocks noGrp="1"/>
          </p:cNvGraphicFramePr>
          <p:nvPr/>
        </p:nvGraphicFramePr>
        <p:xfrm>
          <a:off x="742952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4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Juni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ektangel 26"/>
          <p:cNvSpPr/>
          <p:nvPr/>
        </p:nvSpPr>
        <p:spPr>
          <a:xfrm>
            <a:off x="214282" y="5715016"/>
            <a:ext cx="4000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WS1</a:t>
            </a:r>
            <a:r>
              <a:rPr lang="da-DK" sz="1400" dirty="0"/>
              <a:t> - Teknologisk Institut fremlægger projektplan </a:t>
            </a:r>
          </a:p>
          <a:p>
            <a:r>
              <a:rPr lang="da-DK" sz="1400" dirty="0"/>
              <a:t>og planen for analysearbejdet</a:t>
            </a:r>
          </a:p>
        </p:txBody>
      </p:sp>
      <p:cxnSp>
        <p:nvCxnSpPr>
          <p:cNvPr id="31" name="Lige forbindelse 30"/>
          <p:cNvCxnSpPr/>
          <p:nvPr/>
        </p:nvCxnSpPr>
        <p:spPr>
          <a:xfrm rot="5400000">
            <a:off x="1322365" y="4678371"/>
            <a:ext cx="192882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el 37"/>
          <p:cNvSpPr/>
          <p:nvPr/>
        </p:nvSpPr>
        <p:spPr>
          <a:xfrm>
            <a:off x="2357422" y="428625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WS2</a:t>
            </a:r>
            <a:r>
              <a:rPr lang="da-DK" sz="1400" dirty="0"/>
              <a:t> – Kvalificering , hvilke kompetencer, skal </a:t>
            </a:r>
          </a:p>
          <a:p>
            <a:r>
              <a:rPr lang="da-DK" sz="1400" dirty="0"/>
              <a:t>afdækkes i de efterfølgende virksomhedsinterview.</a:t>
            </a:r>
          </a:p>
        </p:txBody>
      </p:sp>
      <p:cxnSp>
        <p:nvCxnSpPr>
          <p:cNvPr id="43" name="Lige forbindelse 42"/>
          <p:cNvCxnSpPr/>
          <p:nvPr/>
        </p:nvCxnSpPr>
        <p:spPr>
          <a:xfrm rot="5400000">
            <a:off x="3358348" y="3999710"/>
            <a:ext cx="57150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 rot="5400000">
            <a:off x="6037273" y="4321181"/>
            <a:ext cx="121444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forbindelse 50"/>
          <p:cNvCxnSpPr/>
          <p:nvPr/>
        </p:nvCxnSpPr>
        <p:spPr>
          <a:xfrm rot="5400000">
            <a:off x="7001686" y="4785528"/>
            <a:ext cx="200026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ktangel 51"/>
          <p:cNvSpPr/>
          <p:nvPr/>
        </p:nvSpPr>
        <p:spPr>
          <a:xfrm>
            <a:off x="4714876" y="5000636"/>
            <a:ext cx="32146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WS3</a:t>
            </a:r>
            <a:r>
              <a:rPr lang="da-DK" sz="1400" dirty="0"/>
              <a:t> - Omsætning af kompetencebehov </a:t>
            </a:r>
          </a:p>
          <a:p>
            <a:r>
              <a:rPr lang="da-DK" sz="1400" dirty="0"/>
              <a:t>til </a:t>
            </a:r>
            <a:r>
              <a:rPr lang="da-DK" sz="1400" dirty="0" err="1"/>
              <a:t>efter-</a:t>
            </a:r>
            <a:r>
              <a:rPr lang="da-DK" sz="1400" dirty="0"/>
              <a:t> og videreuddannelse.</a:t>
            </a:r>
          </a:p>
        </p:txBody>
      </p:sp>
      <p:sp>
        <p:nvSpPr>
          <p:cNvPr id="54" name="Rektangel 53"/>
          <p:cNvSpPr/>
          <p:nvPr/>
        </p:nvSpPr>
        <p:spPr>
          <a:xfrm>
            <a:off x="5214942" y="5786454"/>
            <a:ext cx="35004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WS4 </a:t>
            </a:r>
            <a:r>
              <a:rPr lang="da-DK" sz="1400" dirty="0"/>
              <a:t>- Præsentation af færdig analyserapport </a:t>
            </a:r>
          </a:p>
        </p:txBody>
      </p:sp>
      <p:sp>
        <p:nvSpPr>
          <p:cNvPr id="63" name="Rektangel 62"/>
          <p:cNvSpPr/>
          <p:nvPr/>
        </p:nvSpPr>
        <p:spPr>
          <a:xfrm>
            <a:off x="3929058" y="6305156"/>
            <a:ext cx="41700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</a:rPr>
              <a:t>18. Juni </a:t>
            </a:r>
            <a:r>
              <a:rPr lang="da-DK" sz="1600" dirty="0"/>
              <a:t>– Ansøgningsfrist til kompetenceforløb </a:t>
            </a:r>
          </a:p>
        </p:txBody>
      </p:sp>
      <p:cxnSp>
        <p:nvCxnSpPr>
          <p:cNvPr id="65" name="Lige forbindelse 64"/>
          <p:cNvCxnSpPr/>
          <p:nvPr/>
        </p:nvCxnSpPr>
        <p:spPr>
          <a:xfrm>
            <a:off x="7929584" y="6500834"/>
            <a:ext cx="92869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85720" y="857232"/>
            <a:ext cx="842968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workshop 1 med </a:t>
            </a:r>
            <a:r>
              <a:rPr lang="da-DK" sz="2000" b="1" dirty="0"/>
              <a:t>Teknologisk </a:t>
            </a:r>
            <a:r>
              <a:rPr lang="da-DK" sz="2000" b="1" dirty="0">
                <a:solidFill>
                  <a:srgbClr val="FF0000"/>
                </a:solidFill>
              </a:rPr>
              <a:t>Institut</a:t>
            </a:r>
            <a:r>
              <a:rPr lang="da-DK" sz="2000" b="1" dirty="0"/>
              <a:t/>
            </a:r>
            <a:br>
              <a:rPr lang="da-DK" sz="2000" b="1" dirty="0"/>
            </a:br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19. februar 2018</a:t>
            </a:r>
            <a:r>
              <a:rPr lang="da-DK" sz="1400" dirty="0"/>
              <a:t> kl. 10.00-14.00 Lokale B2-13 på Erhvervsakademiet Lillebælt i Odense.</a:t>
            </a:r>
          </a:p>
          <a:p>
            <a:r>
              <a:rPr lang="da-DK" sz="1600" dirty="0"/>
              <a:t> </a:t>
            </a:r>
          </a:p>
          <a:p>
            <a:r>
              <a:rPr lang="da-DK" sz="1600" b="1" dirty="0"/>
              <a:t>Dagsorden:</a:t>
            </a:r>
          </a:p>
          <a:p>
            <a:r>
              <a:rPr lang="da-DK" sz="1600" b="1" dirty="0"/>
              <a:t> </a:t>
            </a:r>
            <a:r>
              <a:rPr lang="da-DK" sz="1600" dirty="0"/>
              <a:t/>
            </a:r>
            <a:br>
              <a:rPr lang="da-DK" sz="1600" dirty="0"/>
            </a:br>
            <a:r>
              <a:rPr lang="da-DK" sz="1600" b="1" dirty="0"/>
              <a:t>Kl. 10.00	</a:t>
            </a:r>
            <a:r>
              <a:rPr lang="da-DK" sz="1500" dirty="0"/>
              <a:t>Velkommen, kaffe &amp; morgenbrød samt status v/ projektleder Henrik Kryger Madsen </a:t>
            </a:r>
            <a:r>
              <a:rPr lang="da-DK" sz="15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10.15	</a:t>
            </a:r>
            <a:r>
              <a:rPr lang="da-DK" sz="1500" dirty="0"/>
              <a:t>Teknologisk Institut v/ Chefkonsulent Martin </a:t>
            </a:r>
            <a:r>
              <a:rPr lang="da-DK" sz="1500" dirty="0" err="1"/>
              <a:t>Eggert</a:t>
            </a:r>
            <a:r>
              <a:rPr lang="da-DK" sz="1500" dirty="0"/>
              <a:t> Hansen fremlægger "projektplan og 	planen for analysearbejdet" </a:t>
            </a:r>
            <a:r>
              <a:rPr lang="da-DK" sz="1500" dirty="0">
                <a:solidFill>
                  <a:srgbClr val="FF0000"/>
                </a:solidFill>
              </a:rPr>
              <a:t>(45 min)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11.00	</a:t>
            </a:r>
            <a:r>
              <a:rPr lang="da-DK" sz="1500" dirty="0"/>
              <a:t>Opklarende spørgsmål til Teknologisk Institut </a:t>
            </a:r>
            <a:r>
              <a:rPr lang="da-DK" sz="1500" dirty="0">
                <a:solidFill>
                  <a:srgbClr val="FF0000"/>
                </a:solidFill>
              </a:rPr>
              <a:t>(30 min) 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11.30	</a:t>
            </a:r>
            <a:r>
              <a:rPr lang="da-DK" sz="1500" dirty="0"/>
              <a:t>Frokost </a:t>
            </a:r>
            <a:r>
              <a:rPr lang="da-DK" sz="1500" dirty="0">
                <a:solidFill>
                  <a:srgbClr val="FF0000"/>
                </a:solidFill>
              </a:rPr>
              <a:t>(45 min)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12.15	</a:t>
            </a:r>
            <a:r>
              <a:rPr lang="da-DK" sz="1500" dirty="0"/>
              <a:t>Workshop v/ Teknologisk Institut (Martin </a:t>
            </a:r>
            <a:r>
              <a:rPr lang="da-DK" sz="1500" dirty="0" err="1"/>
              <a:t>Eggert</a:t>
            </a:r>
            <a:r>
              <a:rPr lang="da-DK" sz="1500" dirty="0"/>
              <a:t> Hansen og Karsten </a:t>
            </a:r>
            <a:r>
              <a:rPr lang="da-DK" sz="1500" dirty="0" err="1"/>
              <a:t>Frøhlich</a:t>
            </a:r>
            <a:r>
              <a:rPr lang="da-DK" sz="1500" dirty="0"/>
              <a:t> Hougaard) 	med drøftelse i grupper </a:t>
            </a:r>
            <a:r>
              <a:rPr lang="da-DK" sz="1500" dirty="0">
                <a:solidFill>
                  <a:srgbClr val="FF0000"/>
                </a:solidFill>
              </a:rPr>
              <a:t>(45 min)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13.00	</a:t>
            </a:r>
            <a:r>
              <a:rPr lang="da-DK" sz="1500" dirty="0"/>
              <a:t>Feedback og udvikling af analysearbejdet </a:t>
            </a:r>
            <a:r>
              <a:rPr lang="da-DK" sz="1500" dirty="0">
                <a:solidFill>
                  <a:srgbClr val="FF0000"/>
                </a:solidFill>
              </a:rPr>
              <a:t>(30 min) 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13.30	</a:t>
            </a:r>
            <a:r>
              <a:rPr lang="da-DK" sz="1500" dirty="0"/>
              <a:t>Beslutninger og fremdrift </a:t>
            </a:r>
            <a:r>
              <a:rPr lang="da-DK" sz="1500" dirty="0">
                <a:solidFill>
                  <a:srgbClr val="FF0000"/>
                </a:solidFill>
              </a:rPr>
              <a:t>(30 min)</a:t>
            </a:r>
            <a:r>
              <a:rPr lang="da-DK" sz="1600" dirty="0"/>
              <a:t/>
            </a:r>
            <a:br>
              <a:rPr lang="da-DK" sz="1600" dirty="0"/>
            </a:br>
            <a:endParaRPr lang="da-DK" sz="1600" dirty="0"/>
          </a:p>
          <a:p>
            <a:r>
              <a:rPr lang="da-DK" sz="1600" b="1" dirty="0"/>
              <a:t>Kl. 14.00	</a:t>
            </a:r>
            <a:r>
              <a:rPr lang="da-DK" sz="1600" dirty="0"/>
              <a:t>Afrunding og på gensyn..   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</TotalTime>
  <Words>646</Words>
  <Application>Microsoft Office PowerPoint</Application>
  <PresentationFormat>Skærmshow (4:3)</PresentationFormat>
  <Paragraphs>130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SP12 HTL</dc:title>
  <dc:creator>BTH</dc:creator>
  <cp:lastModifiedBy>Michelle Lindhard Kristensen</cp:lastModifiedBy>
  <cp:revision>462</cp:revision>
  <dcterms:created xsi:type="dcterms:W3CDTF">2011-09-27T21:02:53Z</dcterms:created>
  <dcterms:modified xsi:type="dcterms:W3CDTF">2020-02-26T07:50:18Z</dcterms:modified>
</cp:coreProperties>
</file>