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376" r:id="rId2"/>
    <p:sldId id="380" r:id="rId3"/>
    <p:sldId id="375" r:id="rId4"/>
  </p:sldIdLst>
  <p:sldSz cx="9144000" cy="6858000" type="screen4x3"/>
  <p:notesSz cx="6858000" cy="96980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44E93-84A7-48E6-ADFD-5F43367ED47B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727075"/>
            <a:ext cx="4848225" cy="363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606925"/>
            <a:ext cx="5486400" cy="436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8F63B-F9E0-441D-AF76-5BFB79BC49A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37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357158" y="285728"/>
            <a:ext cx="821537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4800" dirty="0" smtClean="0">
                <a:solidFill>
                  <a:schemeClr val="bg2">
                    <a:lumMod val="50000"/>
                  </a:schemeClr>
                </a:solidFill>
              </a:rPr>
              <a:t>VELKOMMEN </a:t>
            </a:r>
          </a:p>
          <a:p>
            <a:r>
              <a:rPr lang="da-DK" sz="3000" b="1" dirty="0" smtClean="0"/>
              <a:t>MØDE </a:t>
            </a:r>
            <a:r>
              <a:rPr lang="da-DK" sz="3000" dirty="0" smtClean="0"/>
              <a:t>og</a:t>
            </a:r>
            <a:r>
              <a:rPr lang="da-DK" sz="3000" b="1" dirty="0" smtClean="0"/>
              <a:t> </a:t>
            </a:r>
            <a:r>
              <a:rPr lang="da-DK" sz="3000" b="1" dirty="0" smtClean="0">
                <a:solidFill>
                  <a:schemeClr val="accent6">
                    <a:lumMod val="75000"/>
                  </a:schemeClr>
                </a:solidFill>
              </a:rPr>
              <a:t>WORKSHOP 2</a:t>
            </a:r>
            <a:r>
              <a:rPr lang="da-DK" sz="3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med </a:t>
            </a:r>
            <a:r>
              <a:rPr lang="da-DK" sz="3000" dirty="0" smtClean="0"/>
              <a:t>Teknologisk Institut</a:t>
            </a:r>
            <a:r>
              <a:rPr lang="da-DK" sz="3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Mandag den 12. marts 2018</a:t>
            </a:r>
            <a:r>
              <a:rPr lang="da-DK" sz="1400" dirty="0" smtClean="0"/>
              <a:t> kl. 10.00-14.00 Lokale B2-05 på Erhvervsakademiet Lillebælt i Odense </a:t>
            </a:r>
          </a:p>
          <a:p>
            <a:endParaRPr lang="da-DK" sz="1400" b="1" dirty="0" smtClean="0"/>
          </a:p>
          <a:p>
            <a:r>
              <a:rPr lang="da-DK" sz="1600" dirty="0" smtClean="0"/>
              <a:t>Styregruppe og Ekspertpanel </a:t>
            </a:r>
            <a:endParaRPr lang="da-DK" sz="1400" dirty="0" smtClean="0"/>
          </a:p>
        </p:txBody>
      </p:sp>
      <p:sp>
        <p:nvSpPr>
          <p:cNvPr id="8" name="Rektangel 7"/>
          <p:cNvSpPr/>
          <p:nvPr/>
        </p:nvSpPr>
        <p:spPr>
          <a:xfrm>
            <a:off x="0" y="6581025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MØDE OG WORKSHOP 2 / Erhvervsakademiet Lillebælt / 12. marts 2018</a:t>
            </a:r>
            <a:endParaRPr lang="da-DK" sz="1200" dirty="0" smtClean="0">
              <a:latin typeface="Arial" pitchFamily="34" charset="0"/>
            </a:endParaRPr>
          </a:p>
        </p:txBody>
      </p:sp>
      <p:pic>
        <p:nvPicPr>
          <p:cNvPr id="7" name="Picture 4" descr="http://f.building-supply.dk/2x9pjak2lpw6zk0b_260_1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666801"/>
            <a:ext cx="2818910" cy="1572085"/>
          </a:xfrm>
          <a:prstGeom prst="rect">
            <a:avLst/>
          </a:prstGeom>
          <a:noFill/>
        </p:spPr>
      </p:pic>
      <p:pic>
        <p:nvPicPr>
          <p:cNvPr id="10" name="Picture 8" descr="http://f.building-supply.dk/2btponnmjjf27hwb_260_1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3288" y="4682837"/>
            <a:ext cx="2747472" cy="1532245"/>
          </a:xfrm>
          <a:prstGeom prst="rect">
            <a:avLst/>
          </a:prstGeom>
          <a:noFill/>
        </p:spPr>
      </p:pic>
      <p:pic>
        <p:nvPicPr>
          <p:cNvPr id="11" name="Picture 6" descr="http://f.building-supply.dk/2jms1fatlv0iiq4b_260_14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68271" y="4675044"/>
            <a:ext cx="2761447" cy="1540038"/>
          </a:xfrm>
          <a:prstGeom prst="rect">
            <a:avLst/>
          </a:prstGeom>
          <a:noFill/>
        </p:spPr>
      </p:pic>
      <p:sp>
        <p:nvSpPr>
          <p:cNvPr id="12" name="Rektangel 11"/>
          <p:cNvSpPr/>
          <p:nvPr/>
        </p:nvSpPr>
        <p:spPr>
          <a:xfrm>
            <a:off x="214282" y="2214554"/>
            <a:ext cx="85725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>
                <a:solidFill>
                  <a:srgbClr val="2D656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da-DK" sz="2400" b="1" dirty="0" smtClean="0">
                <a:solidFill>
                  <a:schemeClr val="bg2">
                    <a:lumMod val="50000"/>
                  </a:schemeClr>
                </a:solidFill>
              </a:rPr>
              <a:t>Styrkelse af muligheder for </a:t>
            </a:r>
            <a:r>
              <a:rPr lang="da-DK" sz="2400" b="1" dirty="0" err="1" smtClean="0">
                <a:solidFill>
                  <a:schemeClr val="bg2">
                    <a:lumMod val="50000"/>
                  </a:schemeClr>
                </a:solidFill>
              </a:rPr>
              <a:t>efter-</a:t>
            </a:r>
            <a:r>
              <a:rPr lang="da-DK" sz="2400" b="1" dirty="0" smtClean="0">
                <a:solidFill>
                  <a:schemeClr val="bg2">
                    <a:lumMod val="50000"/>
                  </a:schemeClr>
                </a:solidFill>
              </a:rPr>
              <a:t> og videreuddannelser for bygningskonstruktører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143240" y="3429000"/>
            <a:ext cx="2928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b="1" dirty="0" smtClean="0"/>
              <a:t>”Styrk BK”</a:t>
            </a:r>
            <a:endParaRPr lang="da-DK" sz="4400" dirty="0"/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28596" y="285728"/>
            <a:ext cx="82153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 smtClean="0">
                <a:solidFill>
                  <a:schemeClr val="bg2">
                    <a:lumMod val="50000"/>
                  </a:schemeClr>
                </a:solidFill>
              </a:rPr>
              <a:t>ANALYSEARBEJDET</a:t>
            </a:r>
            <a:r>
              <a:rPr lang="da-DK" sz="4800" dirty="0" smtClean="0"/>
              <a:t> </a:t>
            </a:r>
          </a:p>
          <a:p>
            <a:r>
              <a:rPr lang="da-DK" sz="2000" b="1" dirty="0" smtClean="0"/>
              <a:t> 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Lige forbindelse 12"/>
          <p:cNvCxnSpPr/>
          <p:nvPr/>
        </p:nvCxnSpPr>
        <p:spPr>
          <a:xfrm rot="5400000">
            <a:off x="-785056" y="2856702"/>
            <a:ext cx="228601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 17"/>
          <p:cNvGraphicFramePr>
            <a:graphicFrameLocks noGrp="1"/>
          </p:cNvGraphicFramePr>
          <p:nvPr/>
        </p:nvGraphicFramePr>
        <p:xfrm>
          <a:off x="1714480" y="3143248"/>
          <a:ext cx="1214446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1 </a:t>
                      </a:r>
                    </a:p>
                    <a:p>
                      <a:r>
                        <a:rPr lang="da-DK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februar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Lige forbindelse 22"/>
          <p:cNvCxnSpPr/>
          <p:nvPr/>
        </p:nvCxnSpPr>
        <p:spPr>
          <a:xfrm rot="16200000" flipH="1">
            <a:off x="6357949" y="4143379"/>
            <a:ext cx="4857784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/>
          <p:cNvCxnSpPr/>
          <p:nvPr/>
        </p:nvCxnSpPr>
        <p:spPr>
          <a:xfrm rot="10800000" flipV="1">
            <a:off x="357158" y="2214553"/>
            <a:ext cx="2928958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>
            <a:off x="5786446" y="2214554"/>
            <a:ext cx="300039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ktangel 20"/>
          <p:cNvSpPr/>
          <p:nvPr/>
        </p:nvSpPr>
        <p:spPr>
          <a:xfrm>
            <a:off x="3286116" y="1928802"/>
            <a:ext cx="257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 smtClean="0"/>
              <a:t>Analysearbejdet </a:t>
            </a:r>
          </a:p>
        </p:txBody>
      </p:sp>
      <p:sp>
        <p:nvSpPr>
          <p:cNvPr id="48" name="Rektangel 47"/>
          <p:cNvSpPr/>
          <p:nvPr/>
        </p:nvSpPr>
        <p:spPr>
          <a:xfrm>
            <a:off x="3714744" y="1571612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</a:rPr>
              <a:t>Foråret 2018</a:t>
            </a:r>
          </a:p>
        </p:txBody>
      </p:sp>
      <p:graphicFrame>
        <p:nvGraphicFramePr>
          <p:cNvPr id="22" name="Tabel 21"/>
          <p:cNvGraphicFramePr>
            <a:graphicFrameLocks noGrp="1"/>
          </p:cNvGraphicFramePr>
          <p:nvPr/>
        </p:nvGraphicFramePr>
        <p:xfrm>
          <a:off x="3071802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2 </a:t>
                      </a:r>
                    </a:p>
                    <a:p>
                      <a:r>
                        <a:rPr lang="da-DK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 marts 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Rektangel 25"/>
          <p:cNvSpPr/>
          <p:nvPr/>
        </p:nvSpPr>
        <p:spPr>
          <a:xfrm>
            <a:off x="571472" y="2559602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</a:rPr>
              <a:t>Januar </a:t>
            </a:r>
            <a:endParaRPr lang="da-DK" dirty="0"/>
          </a:p>
        </p:txBody>
      </p:sp>
      <p:cxnSp>
        <p:nvCxnSpPr>
          <p:cNvPr id="29" name="Lige forbindelse 28"/>
          <p:cNvCxnSpPr/>
          <p:nvPr/>
        </p:nvCxnSpPr>
        <p:spPr>
          <a:xfrm rot="5400000">
            <a:off x="893737" y="3249611"/>
            <a:ext cx="150019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forbindelse 29"/>
          <p:cNvCxnSpPr/>
          <p:nvPr/>
        </p:nvCxnSpPr>
        <p:spPr>
          <a:xfrm rot="5400000">
            <a:off x="2215340" y="3285330"/>
            <a:ext cx="157163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/>
          <p:cNvCxnSpPr/>
          <p:nvPr/>
        </p:nvCxnSpPr>
        <p:spPr>
          <a:xfrm rot="5400000">
            <a:off x="5108579" y="3321049"/>
            <a:ext cx="164307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/>
        </p:nvCxnSpPr>
        <p:spPr>
          <a:xfrm rot="5400000">
            <a:off x="6465901" y="3321049"/>
            <a:ext cx="17859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forbindelse 36"/>
          <p:cNvCxnSpPr/>
          <p:nvPr/>
        </p:nvCxnSpPr>
        <p:spPr>
          <a:xfrm rot="5400000">
            <a:off x="3643306" y="3286124"/>
            <a:ext cx="157163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ktangel 38"/>
          <p:cNvSpPr/>
          <p:nvPr/>
        </p:nvSpPr>
        <p:spPr>
          <a:xfrm>
            <a:off x="1857356" y="2571744"/>
            <a:ext cx="979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</a:rPr>
              <a:t>Februar </a:t>
            </a:r>
            <a:endParaRPr lang="da-DK" dirty="0"/>
          </a:p>
        </p:txBody>
      </p:sp>
      <p:sp>
        <p:nvSpPr>
          <p:cNvPr id="40" name="Rektangel 39"/>
          <p:cNvSpPr/>
          <p:nvPr/>
        </p:nvSpPr>
        <p:spPr>
          <a:xfrm>
            <a:off x="4857752" y="2571744"/>
            <a:ext cx="69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</a:rPr>
              <a:t>April </a:t>
            </a:r>
            <a:endParaRPr lang="da-DK" dirty="0"/>
          </a:p>
        </p:txBody>
      </p:sp>
      <p:sp>
        <p:nvSpPr>
          <p:cNvPr id="42" name="Rektangel 41"/>
          <p:cNvSpPr/>
          <p:nvPr/>
        </p:nvSpPr>
        <p:spPr>
          <a:xfrm>
            <a:off x="6316786" y="2571744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</a:rPr>
              <a:t>Maj </a:t>
            </a:r>
            <a:endParaRPr lang="da-DK" dirty="0"/>
          </a:p>
        </p:txBody>
      </p:sp>
      <p:sp>
        <p:nvSpPr>
          <p:cNvPr id="45" name="Rektangel 44"/>
          <p:cNvSpPr/>
          <p:nvPr/>
        </p:nvSpPr>
        <p:spPr>
          <a:xfrm>
            <a:off x="7722198" y="257174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</a:rPr>
              <a:t>Juni</a:t>
            </a:r>
            <a:endParaRPr lang="da-DK" dirty="0"/>
          </a:p>
        </p:txBody>
      </p:sp>
      <p:sp>
        <p:nvSpPr>
          <p:cNvPr id="46" name="Rektangel 45"/>
          <p:cNvSpPr/>
          <p:nvPr/>
        </p:nvSpPr>
        <p:spPr>
          <a:xfrm>
            <a:off x="3286116" y="2571744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</a:rPr>
              <a:t>Marts</a:t>
            </a:r>
            <a:endParaRPr lang="da-DK" dirty="0"/>
          </a:p>
        </p:txBody>
      </p:sp>
      <p:graphicFrame>
        <p:nvGraphicFramePr>
          <p:cNvPr id="47" name="Tabel 46"/>
          <p:cNvGraphicFramePr>
            <a:graphicFrameLocks noGrp="1"/>
          </p:cNvGraphicFramePr>
          <p:nvPr/>
        </p:nvGraphicFramePr>
        <p:xfrm>
          <a:off x="6000760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3 </a:t>
                      </a:r>
                    </a:p>
                    <a:p>
                      <a:r>
                        <a:rPr lang="da-DK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 maj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el 49"/>
          <p:cNvGraphicFramePr>
            <a:graphicFrameLocks noGrp="1"/>
          </p:cNvGraphicFramePr>
          <p:nvPr/>
        </p:nvGraphicFramePr>
        <p:xfrm>
          <a:off x="7429520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4 </a:t>
                      </a:r>
                    </a:p>
                    <a:p>
                      <a:r>
                        <a:rPr lang="da-DK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Juni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Rektangel 26"/>
          <p:cNvSpPr/>
          <p:nvPr/>
        </p:nvSpPr>
        <p:spPr>
          <a:xfrm>
            <a:off x="214282" y="5715016"/>
            <a:ext cx="4000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 smtClean="0">
                <a:solidFill>
                  <a:schemeClr val="accent2">
                    <a:lumMod val="75000"/>
                  </a:schemeClr>
                </a:solidFill>
              </a:rPr>
              <a:t>WS1</a:t>
            </a:r>
            <a:r>
              <a:rPr lang="da-DK" sz="1400" dirty="0" smtClean="0"/>
              <a:t> - Teknologisk Institut fremlægger projektplan </a:t>
            </a:r>
          </a:p>
          <a:p>
            <a:r>
              <a:rPr lang="da-DK" sz="1400" dirty="0" smtClean="0"/>
              <a:t>og planen for analysearbejdet</a:t>
            </a:r>
            <a:endParaRPr lang="da-DK" sz="1400" dirty="0"/>
          </a:p>
        </p:txBody>
      </p:sp>
      <p:cxnSp>
        <p:nvCxnSpPr>
          <p:cNvPr id="31" name="Lige forbindelse 30"/>
          <p:cNvCxnSpPr/>
          <p:nvPr/>
        </p:nvCxnSpPr>
        <p:spPr>
          <a:xfrm rot="5400000">
            <a:off x="1322365" y="4678371"/>
            <a:ext cx="192882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ktangel 37"/>
          <p:cNvSpPr/>
          <p:nvPr/>
        </p:nvSpPr>
        <p:spPr>
          <a:xfrm>
            <a:off x="2357422" y="428625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400" dirty="0" smtClean="0">
                <a:solidFill>
                  <a:schemeClr val="accent2">
                    <a:lumMod val="75000"/>
                  </a:schemeClr>
                </a:solidFill>
              </a:rPr>
              <a:t>WS2</a:t>
            </a:r>
            <a:r>
              <a:rPr lang="da-DK" sz="1400" dirty="0" smtClean="0"/>
              <a:t> – Kvalificering , hvilke kompetencer, skal </a:t>
            </a:r>
          </a:p>
          <a:p>
            <a:r>
              <a:rPr lang="da-DK" sz="1400" dirty="0" smtClean="0"/>
              <a:t>afdækkes i de efterfølgende virksomhedsinterview.</a:t>
            </a:r>
            <a:endParaRPr lang="da-DK" sz="1400" dirty="0"/>
          </a:p>
        </p:txBody>
      </p:sp>
      <p:cxnSp>
        <p:nvCxnSpPr>
          <p:cNvPr id="43" name="Lige forbindelse 42"/>
          <p:cNvCxnSpPr/>
          <p:nvPr/>
        </p:nvCxnSpPr>
        <p:spPr>
          <a:xfrm rot="5400000">
            <a:off x="3358348" y="3999710"/>
            <a:ext cx="57150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/>
          <p:cNvCxnSpPr/>
          <p:nvPr/>
        </p:nvCxnSpPr>
        <p:spPr>
          <a:xfrm rot="5400000">
            <a:off x="6037273" y="4321181"/>
            <a:ext cx="121444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Lige forbindelse 50"/>
          <p:cNvCxnSpPr/>
          <p:nvPr/>
        </p:nvCxnSpPr>
        <p:spPr>
          <a:xfrm rot="5400000">
            <a:off x="7001686" y="4785528"/>
            <a:ext cx="200026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ktangel 51"/>
          <p:cNvSpPr/>
          <p:nvPr/>
        </p:nvSpPr>
        <p:spPr>
          <a:xfrm>
            <a:off x="4714876" y="5000636"/>
            <a:ext cx="32146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 smtClean="0">
                <a:solidFill>
                  <a:schemeClr val="accent2">
                    <a:lumMod val="75000"/>
                  </a:schemeClr>
                </a:solidFill>
              </a:rPr>
              <a:t>WS3</a:t>
            </a:r>
            <a:r>
              <a:rPr lang="da-DK" sz="1400" dirty="0" smtClean="0"/>
              <a:t> - Omsætning af kompetencebehov </a:t>
            </a:r>
          </a:p>
          <a:p>
            <a:r>
              <a:rPr lang="da-DK" sz="1400" dirty="0" smtClean="0"/>
              <a:t>til </a:t>
            </a:r>
            <a:r>
              <a:rPr lang="da-DK" sz="1400" dirty="0" err="1" smtClean="0"/>
              <a:t>efter-</a:t>
            </a:r>
            <a:r>
              <a:rPr lang="da-DK" sz="1400" dirty="0" smtClean="0"/>
              <a:t> og videreuddannelse.</a:t>
            </a:r>
            <a:endParaRPr lang="da-DK" sz="1400" dirty="0"/>
          </a:p>
        </p:txBody>
      </p:sp>
      <p:sp>
        <p:nvSpPr>
          <p:cNvPr id="54" name="Rektangel 53"/>
          <p:cNvSpPr/>
          <p:nvPr/>
        </p:nvSpPr>
        <p:spPr>
          <a:xfrm>
            <a:off x="5214942" y="5786454"/>
            <a:ext cx="35004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 smtClean="0">
                <a:solidFill>
                  <a:schemeClr val="accent2">
                    <a:lumMod val="75000"/>
                  </a:schemeClr>
                </a:solidFill>
              </a:rPr>
              <a:t>WS4 </a:t>
            </a:r>
            <a:r>
              <a:rPr lang="da-DK" sz="1400" dirty="0" smtClean="0"/>
              <a:t>- Præsentation af færdig analyserapport </a:t>
            </a:r>
            <a:endParaRPr lang="da-DK" sz="1400" dirty="0"/>
          </a:p>
        </p:txBody>
      </p:sp>
      <p:sp>
        <p:nvSpPr>
          <p:cNvPr id="63" name="Rektangel 62"/>
          <p:cNvSpPr/>
          <p:nvPr/>
        </p:nvSpPr>
        <p:spPr>
          <a:xfrm>
            <a:off x="3929058" y="6305156"/>
            <a:ext cx="41700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600" dirty="0" smtClean="0">
                <a:solidFill>
                  <a:schemeClr val="accent2">
                    <a:lumMod val="75000"/>
                  </a:schemeClr>
                </a:solidFill>
              </a:rPr>
              <a:t>18. Juni </a:t>
            </a:r>
            <a:r>
              <a:rPr lang="da-DK" sz="1600" dirty="0" smtClean="0"/>
              <a:t>– Ansøgningsfrist til kompetenceforløb </a:t>
            </a:r>
            <a:endParaRPr lang="da-DK" sz="1600" dirty="0"/>
          </a:p>
        </p:txBody>
      </p:sp>
      <p:cxnSp>
        <p:nvCxnSpPr>
          <p:cNvPr id="65" name="Lige forbindelse 64"/>
          <p:cNvCxnSpPr/>
          <p:nvPr/>
        </p:nvCxnSpPr>
        <p:spPr>
          <a:xfrm>
            <a:off x="7929584" y="6500834"/>
            <a:ext cx="92869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285720" y="142852"/>
            <a:ext cx="842968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Møde og </a:t>
            </a:r>
            <a:r>
              <a:rPr lang="da-DK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workshop 2</a:t>
            </a:r>
            <a:r>
              <a:rPr lang="da-DK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 med </a:t>
            </a:r>
            <a:r>
              <a:rPr lang="da-DK" sz="2000" b="1" dirty="0" smtClean="0"/>
              <a:t>Teknologisk Institut</a:t>
            </a:r>
            <a:br>
              <a:rPr lang="da-DK" sz="2000" b="1" dirty="0" smtClean="0"/>
            </a:b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Mandag den 12. marts 2018</a:t>
            </a:r>
            <a:r>
              <a:rPr lang="da-DK" sz="1400" dirty="0" smtClean="0"/>
              <a:t> kl. 10.00-14.00 Lokale B2-05 på Erhvervsakademiet Lillebælt i Odense.</a:t>
            </a:r>
          </a:p>
          <a:p>
            <a:r>
              <a:rPr lang="da-DK" sz="1600" dirty="0" smtClean="0"/>
              <a:t> </a:t>
            </a:r>
          </a:p>
          <a:p>
            <a:r>
              <a:rPr lang="da-DK" sz="1400" b="1" u="sng" dirty="0" smtClean="0"/>
              <a:t>Dagsorden:</a:t>
            </a:r>
          </a:p>
          <a:p>
            <a:r>
              <a:rPr lang="da-DK" sz="1400" b="1" dirty="0" smtClean="0"/>
              <a:t>Kl. 10.00	</a:t>
            </a:r>
            <a:r>
              <a:rPr lang="da-DK" sz="1400" dirty="0" smtClean="0"/>
              <a:t>Velkommen, kaffe &amp; morgenbrød v/ projektleder Henrik Kryger Madsen 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endParaRPr lang="da-DK" sz="1400" dirty="0" smtClean="0"/>
          </a:p>
          <a:p>
            <a:endParaRPr lang="da-DK" sz="1400" b="1" dirty="0" smtClean="0"/>
          </a:p>
          <a:p>
            <a:r>
              <a:rPr lang="da-DK" sz="1400" b="1" dirty="0" smtClean="0"/>
              <a:t>Kl. 10.15	</a:t>
            </a:r>
            <a:r>
              <a:rPr lang="da-DK" sz="1400" dirty="0" smtClean="0"/>
              <a:t>Seniorkonsulent Martin </a:t>
            </a:r>
            <a:r>
              <a:rPr lang="da-DK" sz="1400" dirty="0" err="1" smtClean="0"/>
              <a:t>Eggert</a:t>
            </a:r>
            <a:r>
              <a:rPr lang="da-DK" sz="1400" dirty="0" smtClean="0"/>
              <a:t> Hansen, Teknologisk Institut, sammenfatter resultaterne 	fra den 	foregående workshop og hvorledes disse er blevet anvendt i udarbejdelsen af 	interviewspørgsmål til kompetenceundersøgelsen 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endParaRPr lang="da-DK" sz="1400" dirty="0" smtClean="0"/>
          </a:p>
          <a:p>
            <a:r>
              <a:rPr lang="da-DK" sz="1400" dirty="0" smtClean="0"/>
              <a:t> </a:t>
            </a:r>
          </a:p>
          <a:p>
            <a:r>
              <a:rPr lang="da-DK" sz="1400" b="1" dirty="0" smtClean="0"/>
              <a:t>Kl. 10.30	</a:t>
            </a:r>
            <a:r>
              <a:rPr lang="da-DK" sz="1400" dirty="0" smtClean="0"/>
              <a:t>Tre inviterede virksomheder præsenterer hver et oplæg om bygningskonstruktørers arbejde om de 	nuværende -  og fremtidige kompetencekrav. </a:t>
            </a:r>
          </a:p>
          <a:p>
            <a:r>
              <a:rPr lang="da-DK" sz="1400" dirty="0" smtClean="0"/>
              <a:t>		- Praksis Arkitekter v. </a:t>
            </a:r>
            <a:r>
              <a:rPr lang="da-DK" sz="1400" b="1" dirty="0" smtClean="0"/>
              <a:t>Michael Royal Petersen</a:t>
            </a:r>
            <a:r>
              <a:rPr lang="da-DK" sz="14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endParaRPr lang="da-DK" sz="1400" dirty="0" smtClean="0"/>
          </a:p>
          <a:p>
            <a:r>
              <a:rPr lang="da-DK" sz="1400" dirty="0" smtClean="0"/>
              <a:t>    		- SWECO </a:t>
            </a:r>
            <a:r>
              <a:rPr lang="da-DK" sz="1400" dirty="0" err="1" smtClean="0"/>
              <a:t>Planning</a:t>
            </a:r>
            <a:r>
              <a:rPr lang="da-DK" sz="1400" dirty="0" smtClean="0"/>
              <a:t> &amp; Design v. </a:t>
            </a:r>
            <a:r>
              <a:rPr lang="da-DK" sz="1400" b="1" dirty="0" smtClean="0"/>
              <a:t>Niels </a:t>
            </a:r>
            <a:r>
              <a:rPr lang="da-DK" sz="1400" b="1" dirty="0" err="1" smtClean="0"/>
              <a:t>Thorbjørn</a:t>
            </a:r>
            <a:r>
              <a:rPr lang="da-DK" sz="1400" b="1" dirty="0" smtClean="0"/>
              <a:t> Mikkelsen</a:t>
            </a:r>
            <a:r>
              <a:rPr lang="da-DK" sz="14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endParaRPr lang="da-DK" sz="1400" dirty="0" smtClean="0"/>
          </a:p>
          <a:p>
            <a:r>
              <a:rPr lang="da-DK" sz="1400" dirty="0" smtClean="0"/>
              <a:t>    		- </a:t>
            </a:r>
            <a:r>
              <a:rPr lang="da-DK" sz="1400" dirty="0" err="1" smtClean="0"/>
              <a:t>Guldfeldt</a:t>
            </a:r>
            <a:r>
              <a:rPr lang="da-DK" sz="1400" dirty="0" smtClean="0"/>
              <a:t> Tømrer &amp; Snedker v. </a:t>
            </a:r>
            <a:r>
              <a:rPr lang="da-DK" sz="1400" b="1" dirty="0" smtClean="0"/>
              <a:t>Kim Aage Nielsen Birkerød</a:t>
            </a:r>
            <a:r>
              <a:rPr lang="da-DK" sz="1400" dirty="0" smtClean="0"/>
              <a:t> 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endParaRPr lang="da-DK" sz="1400" dirty="0" smtClean="0"/>
          </a:p>
          <a:p>
            <a:r>
              <a:rPr lang="da-DK" sz="1400" dirty="0" smtClean="0"/>
              <a:t> </a:t>
            </a:r>
          </a:p>
          <a:p>
            <a:r>
              <a:rPr lang="da-DK" sz="1400" b="1" dirty="0" smtClean="0"/>
              <a:t>Kl. 11.15	Kaffe pause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(15 min)</a:t>
            </a:r>
            <a:endParaRPr lang="da-DK" sz="1400" dirty="0" smtClean="0"/>
          </a:p>
          <a:p>
            <a:r>
              <a:rPr lang="da-DK" sz="1400" dirty="0" smtClean="0"/>
              <a:t> </a:t>
            </a:r>
          </a:p>
          <a:p>
            <a:r>
              <a:rPr lang="da-DK" sz="1400" b="1" dirty="0" smtClean="0"/>
              <a:t>Kl. 11.30 	</a:t>
            </a:r>
            <a:r>
              <a:rPr lang="da-DK" sz="1400" dirty="0" smtClean="0"/>
              <a:t>Martin </a:t>
            </a:r>
            <a:r>
              <a:rPr lang="da-DK" sz="1400" dirty="0" err="1" smtClean="0"/>
              <a:t>Eggert</a:t>
            </a:r>
            <a:r>
              <a:rPr lang="da-DK" sz="1400" dirty="0" smtClean="0"/>
              <a:t> Hansen præsenterer udkast til temaer og interviewspørgsmål, der vil blive anvendt i 	afdækningen af byggeriets kompetencebehov. </a:t>
            </a:r>
          </a:p>
          <a:p>
            <a:r>
              <a:rPr lang="da-DK" sz="1400" dirty="0" smtClean="0"/>
              <a:t>	Der vil blive fremlagt udkast til interviewspørgsmål til hhv. 1) virksomhedens ledelse og </a:t>
            </a:r>
          </a:p>
          <a:p>
            <a:r>
              <a:rPr lang="da-DK" sz="1400" dirty="0" smtClean="0"/>
              <a:t>	2) medarbejdere. Herefter vil workshoppens deltagere drøfte forslag til ændringer og tilføjelser. </a:t>
            </a:r>
          </a:p>
          <a:p>
            <a:r>
              <a:rPr lang="da-DK" sz="1400" dirty="0" smtClean="0"/>
              <a:t>	Frem til frokost arbejdes der med interviewguiden til ledelsen.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(60 min)</a:t>
            </a:r>
            <a:endParaRPr lang="da-DK" sz="1400" dirty="0" smtClean="0"/>
          </a:p>
          <a:p>
            <a:r>
              <a:rPr lang="da-DK" sz="1400" dirty="0" smtClean="0"/>
              <a:t> </a:t>
            </a:r>
          </a:p>
          <a:p>
            <a:r>
              <a:rPr lang="da-DK" sz="1400" b="1" dirty="0" smtClean="0"/>
              <a:t>Kl. 12.30	Frokost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(30 min)</a:t>
            </a:r>
            <a:endParaRPr lang="da-DK" sz="1400" dirty="0" smtClean="0"/>
          </a:p>
          <a:p>
            <a:endParaRPr lang="da-DK" sz="1400" b="1" dirty="0" smtClean="0"/>
          </a:p>
          <a:p>
            <a:r>
              <a:rPr lang="da-DK" sz="1400" b="1" dirty="0" smtClean="0"/>
              <a:t>Kl. 13.00	</a:t>
            </a:r>
            <a:r>
              <a:rPr lang="da-DK" sz="1400" dirty="0" smtClean="0"/>
              <a:t>Gennemgang af interviewguiden til medarbejderne</a:t>
            </a:r>
            <a:r>
              <a:rPr lang="da-DK" sz="1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(60 min)</a:t>
            </a:r>
            <a:endParaRPr lang="da-DK" sz="1400" dirty="0" smtClean="0"/>
          </a:p>
          <a:p>
            <a:r>
              <a:rPr lang="da-DK" sz="1400" dirty="0" smtClean="0"/>
              <a:t> </a:t>
            </a:r>
          </a:p>
          <a:p>
            <a:r>
              <a:rPr lang="da-DK" sz="1400" b="1" dirty="0" smtClean="0"/>
              <a:t>Kl. 14.00</a:t>
            </a:r>
            <a:r>
              <a:rPr lang="da-DK" sz="1400" dirty="0" smtClean="0"/>
              <a:t> 	Afslutning og information om næste skridt (v/Martin </a:t>
            </a:r>
            <a:r>
              <a:rPr lang="da-DK" sz="1400" dirty="0" err="1" smtClean="0"/>
              <a:t>Eggert</a:t>
            </a:r>
            <a:r>
              <a:rPr lang="da-DK" sz="1400" dirty="0" smtClean="0"/>
              <a:t> Hansen)</a:t>
            </a:r>
          </a:p>
          <a:p>
            <a:pPr algn="r"/>
            <a:r>
              <a:rPr lang="da-DK" sz="1600" dirty="0" smtClean="0"/>
              <a:t> </a:t>
            </a:r>
            <a:r>
              <a:rPr lang="da-DK" sz="1600" b="1" i="1" dirty="0" smtClean="0"/>
              <a:t>God fornøjelse !</a:t>
            </a:r>
            <a:endParaRPr lang="da-DK" sz="1600" dirty="0" smtClean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4348</TotalTime>
  <Words>446</Words>
  <Application>Microsoft Office PowerPoint</Application>
  <PresentationFormat>Skærmshow (4:3)</PresentationFormat>
  <Paragraphs>59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Kontortema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SP12 HTL</dc:title>
  <dc:creator>BTH</dc:creator>
  <cp:lastModifiedBy>Michelle Lindhard Kristensen</cp:lastModifiedBy>
  <cp:revision>467</cp:revision>
  <dcterms:created xsi:type="dcterms:W3CDTF">2011-09-27T21:02:53Z</dcterms:created>
  <dcterms:modified xsi:type="dcterms:W3CDTF">2020-02-26T07:52:35Z</dcterms:modified>
</cp:coreProperties>
</file>