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
  </p:notesMasterIdLst>
  <p:sldIdLst>
    <p:sldId id="376" r:id="rId2"/>
    <p:sldId id="380" r:id="rId3"/>
    <p:sldId id="375" r:id="rId4"/>
  </p:sldIdLst>
  <p:sldSz cx="9144000" cy="6858000" type="screen4x3"/>
  <p:notesSz cx="6858000" cy="96980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12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841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84188"/>
          </a:xfrm>
          <a:prstGeom prst="rect">
            <a:avLst/>
          </a:prstGeom>
        </p:spPr>
        <p:txBody>
          <a:bodyPr vert="horz" lIns="91440" tIns="45720" rIns="91440" bIns="45720" rtlCol="0"/>
          <a:lstStyle>
            <a:lvl1pPr algn="r">
              <a:defRPr sz="1200"/>
            </a:lvl1pPr>
          </a:lstStyle>
          <a:p>
            <a:fld id="{46444E93-84A7-48E6-ADFD-5F43367ED47B}" type="datetimeFigureOut">
              <a:rPr lang="da-DK" smtClean="0"/>
              <a:pPr/>
              <a:t>26-02-2020</a:t>
            </a:fld>
            <a:endParaRPr lang="da-DK"/>
          </a:p>
        </p:txBody>
      </p:sp>
      <p:sp>
        <p:nvSpPr>
          <p:cNvPr id="4" name="Pladsholder til diasbillede 3"/>
          <p:cNvSpPr>
            <a:spLocks noGrp="1" noRot="1" noChangeAspect="1"/>
          </p:cNvSpPr>
          <p:nvPr>
            <p:ph type="sldImg" idx="2"/>
          </p:nvPr>
        </p:nvSpPr>
        <p:spPr>
          <a:xfrm>
            <a:off x="1004888" y="727075"/>
            <a:ext cx="4848225" cy="3636963"/>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606925"/>
            <a:ext cx="5486400" cy="4364038"/>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210675"/>
            <a:ext cx="2971800" cy="485775"/>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9210675"/>
            <a:ext cx="2971800" cy="485775"/>
          </a:xfrm>
          <a:prstGeom prst="rect">
            <a:avLst/>
          </a:prstGeom>
        </p:spPr>
        <p:txBody>
          <a:bodyPr vert="horz" lIns="91440" tIns="45720" rIns="91440" bIns="45720" rtlCol="0" anchor="b"/>
          <a:lstStyle>
            <a:lvl1pPr algn="r">
              <a:defRPr sz="1200"/>
            </a:lvl1pPr>
          </a:lstStyle>
          <a:p>
            <a:fld id="{AAA8F63B-F9E0-441D-AF76-5BFB79BC49A9}" type="slidenum">
              <a:rPr lang="da-DK" smtClean="0"/>
              <a:pPr/>
              <a:t>‹nr.›</a:t>
            </a:fld>
            <a:endParaRPr lang="da-DK"/>
          </a:p>
        </p:txBody>
      </p:sp>
    </p:spTree>
    <p:extLst>
      <p:ext uri="{BB962C8B-B14F-4D97-AF65-F5344CB8AC3E}">
        <p14:creationId xmlns:p14="http://schemas.microsoft.com/office/powerpoint/2010/main" val="2613729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AA8F63B-F9E0-441D-AF76-5BFB79BC49A9}" type="slidenum">
              <a:rPr lang="da-DK" smtClean="0"/>
              <a:pPr/>
              <a:t>1</a:t>
            </a:fld>
            <a:endParaRPr lang="da-DK"/>
          </a:p>
        </p:txBody>
      </p:sp>
    </p:spTree>
    <p:extLst>
      <p:ext uri="{BB962C8B-B14F-4D97-AF65-F5344CB8AC3E}">
        <p14:creationId xmlns:p14="http://schemas.microsoft.com/office/powerpoint/2010/main" val="261864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9A555DC3-07C8-4D29-83B2-17D51D304B21}" type="datetimeFigureOut">
              <a:rPr lang="da-DK" smtClean="0"/>
              <a:pPr/>
              <a:t>26-02-2020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3CE61B2-3B6D-4CBA-9048-B9FF9FD238EA}"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55DC3-07C8-4D29-83B2-17D51D304B21}" type="datetimeFigureOut">
              <a:rPr lang="da-DK" smtClean="0"/>
              <a:pPr/>
              <a:t>26-02-2020</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E61B2-3B6D-4CBA-9048-B9FF9FD238EA}"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boks 4"/>
          <p:cNvSpPr txBox="1"/>
          <p:nvPr/>
        </p:nvSpPr>
        <p:spPr>
          <a:xfrm>
            <a:off x="357158" y="285728"/>
            <a:ext cx="8215370" cy="1969770"/>
          </a:xfrm>
          <a:prstGeom prst="rect">
            <a:avLst/>
          </a:prstGeom>
          <a:noFill/>
        </p:spPr>
        <p:txBody>
          <a:bodyPr wrap="square" rtlCol="0">
            <a:spAutoFit/>
          </a:bodyPr>
          <a:lstStyle/>
          <a:p>
            <a:pPr lvl="0"/>
            <a:r>
              <a:rPr lang="da-DK" sz="4800" dirty="0">
                <a:solidFill>
                  <a:schemeClr val="bg2">
                    <a:lumMod val="50000"/>
                  </a:schemeClr>
                </a:solidFill>
              </a:rPr>
              <a:t>VELKOMMEN </a:t>
            </a:r>
          </a:p>
          <a:p>
            <a:r>
              <a:rPr lang="da-DK" sz="3000" b="1" dirty="0"/>
              <a:t>MØDE </a:t>
            </a:r>
            <a:r>
              <a:rPr lang="da-DK" sz="3000" dirty="0"/>
              <a:t>og</a:t>
            </a:r>
            <a:r>
              <a:rPr lang="da-DK" sz="3000" b="1" dirty="0"/>
              <a:t> </a:t>
            </a:r>
            <a:r>
              <a:rPr lang="da-DK" sz="3000" b="1" dirty="0">
                <a:solidFill>
                  <a:schemeClr val="accent6">
                    <a:lumMod val="75000"/>
                  </a:schemeClr>
                </a:solidFill>
              </a:rPr>
              <a:t>WORKSHOP 3</a:t>
            </a:r>
            <a:r>
              <a:rPr lang="da-DK" sz="3000" b="1" dirty="0">
                <a:latin typeface="Calibri" pitchFamily="34" charset="0"/>
                <a:ea typeface="Calibri" pitchFamily="34" charset="0"/>
                <a:cs typeface="Times New Roman" pitchFamily="18" charset="0"/>
              </a:rPr>
              <a:t> </a:t>
            </a:r>
            <a:r>
              <a:rPr lang="da-DK" sz="3000" dirty="0">
                <a:latin typeface="Calibri" pitchFamily="34" charset="0"/>
                <a:ea typeface="Calibri" pitchFamily="34" charset="0"/>
                <a:cs typeface="Times New Roman" pitchFamily="18" charset="0"/>
              </a:rPr>
              <a:t>med </a:t>
            </a:r>
            <a:r>
              <a:rPr lang="da-DK" sz="3000" dirty="0"/>
              <a:t>Teknologisk Institut</a:t>
            </a:r>
            <a:r>
              <a:rPr lang="da-DK" sz="3000" b="1" dirty="0">
                <a:latin typeface="Calibri" pitchFamily="34" charset="0"/>
                <a:ea typeface="Calibri" pitchFamily="34" charset="0"/>
                <a:cs typeface="Times New Roman" pitchFamily="18" charset="0"/>
              </a:rPr>
              <a:t> </a:t>
            </a:r>
            <a:r>
              <a:rPr lang="da-DK" sz="1400" dirty="0">
                <a:latin typeface="Calibri" pitchFamily="34" charset="0"/>
                <a:ea typeface="Calibri" pitchFamily="34" charset="0"/>
                <a:cs typeface="Times New Roman" pitchFamily="18" charset="0"/>
              </a:rPr>
              <a:t>Mandag den 14. maj 2018</a:t>
            </a:r>
            <a:r>
              <a:rPr lang="da-DK" sz="1400" dirty="0"/>
              <a:t> kl. 10.00-14.00 Lokale A3-25 på Erhvervsakademiet Lillebælt i Odense </a:t>
            </a:r>
          </a:p>
          <a:p>
            <a:endParaRPr lang="da-DK" sz="1400" b="1" dirty="0"/>
          </a:p>
          <a:p>
            <a:r>
              <a:rPr lang="da-DK" sz="1600" dirty="0"/>
              <a:t>Styregruppe og Ekspertpanel </a:t>
            </a:r>
            <a:endParaRPr lang="da-DK" sz="1400" dirty="0"/>
          </a:p>
        </p:txBody>
      </p:sp>
      <p:sp>
        <p:nvSpPr>
          <p:cNvPr id="8" name="Rektangel 7"/>
          <p:cNvSpPr/>
          <p:nvPr/>
        </p:nvSpPr>
        <p:spPr>
          <a:xfrm>
            <a:off x="0" y="6581025"/>
            <a:ext cx="9144000" cy="276999"/>
          </a:xfrm>
          <a:prstGeom prst="rect">
            <a:avLst/>
          </a:prstGeom>
        </p:spPr>
        <p:txBody>
          <a:bodyPr wrap="square">
            <a:spAutoFit/>
          </a:bodyPr>
          <a:lstStyle/>
          <a:p>
            <a:pPr lvl="0" algn="r" fontAlgn="base">
              <a:spcBef>
                <a:spcPct val="0"/>
              </a:spcBef>
              <a:spcAft>
                <a:spcPct val="0"/>
              </a:spcAft>
            </a:pPr>
            <a:r>
              <a:rPr lang="da-DK" sz="1200" dirty="0">
                <a:latin typeface="Calibri" pitchFamily="34" charset="0"/>
                <a:ea typeface="Calibri" pitchFamily="34" charset="0"/>
                <a:cs typeface="Times New Roman" pitchFamily="18" charset="0"/>
              </a:rPr>
              <a:t>MØDE OG WORKSHOP 3 / Erhvervsakademiet Lillebælt / 14. maj 2018</a:t>
            </a:r>
            <a:endParaRPr lang="da-DK" sz="1200" dirty="0">
              <a:latin typeface="Arial" pitchFamily="34" charset="0"/>
            </a:endParaRPr>
          </a:p>
        </p:txBody>
      </p:sp>
      <p:pic>
        <p:nvPicPr>
          <p:cNvPr id="7" name="Picture 4" descr="http://f.building-supply.dk/2x9pjak2lpw6zk0b_260_145.jpg"/>
          <p:cNvPicPr>
            <a:picLocks noChangeAspect="1" noChangeArrowheads="1"/>
          </p:cNvPicPr>
          <p:nvPr/>
        </p:nvPicPr>
        <p:blipFill>
          <a:blip r:embed="rId3"/>
          <a:srcRect/>
          <a:stretch>
            <a:fillRect/>
          </a:stretch>
        </p:blipFill>
        <p:spPr bwMode="auto">
          <a:xfrm>
            <a:off x="285720" y="4666801"/>
            <a:ext cx="2818910" cy="1572085"/>
          </a:xfrm>
          <a:prstGeom prst="rect">
            <a:avLst/>
          </a:prstGeom>
          <a:noFill/>
        </p:spPr>
      </p:pic>
      <p:pic>
        <p:nvPicPr>
          <p:cNvPr id="10" name="Picture 8" descr="http://f.building-supply.dk/2btponnmjjf27hwb_260_145.jpg"/>
          <p:cNvPicPr>
            <a:picLocks noChangeAspect="1" noChangeArrowheads="1"/>
          </p:cNvPicPr>
          <p:nvPr/>
        </p:nvPicPr>
        <p:blipFill>
          <a:blip r:embed="rId4"/>
          <a:srcRect/>
          <a:stretch>
            <a:fillRect/>
          </a:stretch>
        </p:blipFill>
        <p:spPr bwMode="auto">
          <a:xfrm>
            <a:off x="3253288" y="4682837"/>
            <a:ext cx="2747472" cy="1532245"/>
          </a:xfrm>
          <a:prstGeom prst="rect">
            <a:avLst/>
          </a:prstGeom>
          <a:noFill/>
        </p:spPr>
      </p:pic>
      <p:pic>
        <p:nvPicPr>
          <p:cNvPr id="11" name="Picture 6" descr="http://f.building-supply.dk/2jms1fatlv0iiq4b_260_145.jpg"/>
          <p:cNvPicPr>
            <a:picLocks noChangeAspect="1" noChangeArrowheads="1"/>
          </p:cNvPicPr>
          <p:nvPr/>
        </p:nvPicPr>
        <p:blipFill>
          <a:blip r:embed="rId5"/>
          <a:srcRect/>
          <a:stretch>
            <a:fillRect/>
          </a:stretch>
        </p:blipFill>
        <p:spPr bwMode="auto">
          <a:xfrm>
            <a:off x="6168271" y="4675044"/>
            <a:ext cx="2761447" cy="1540038"/>
          </a:xfrm>
          <a:prstGeom prst="rect">
            <a:avLst/>
          </a:prstGeom>
          <a:noFill/>
        </p:spPr>
      </p:pic>
      <p:sp>
        <p:nvSpPr>
          <p:cNvPr id="12" name="Rektangel 11"/>
          <p:cNvSpPr/>
          <p:nvPr/>
        </p:nvSpPr>
        <p:spPr>
          <a:xfrm>
            <a:off x="214282" y="2214554"/>
            <a:ext cx="8572560" cy="1138773"/>
          </a:xfrm>
          <a:prstGeom prst="rect">
            <a:avLst/>
          </a:prstGeom>
        </p:spPr>
        <p:txBody>
          <a:bodyPr wrap="square">
            <a:spAutoFit/>
          </a:bodyPr>
          <a:lstStyle/>
          <a:p>
            <a:r>
              <a:rPr lang="da-DK" sz="2000" b="1" dirty="0">
                <a:solidFill>
                  <a:srgbClr val="2D6562"/>
                </a:solidFill>
                <a:latin typeface="Calibri" pitchFamily="34" charset="0"/>
                <a:ea typeface="Calibri" pitchFamily="34" charset="0"/>
                <a:cs typeface="Times New Roman" pitchFamily="18" charset="0"/>
              </a:rPr>
              <a:t> </a:t>
            </a:r>
          </a:p>
          <a:p>
            <a:pPr algn="ctr"/>
            <a:r>
              <a:rPr lang="da-DK" sz="2400" b="1" dirty="0">
                <a:solidFill>
                  <a:schemeClr val="bg2">
                    <a:lumMod val="50000"/>
                  </a:schemeClr>
                </a:solidFill>
              </a:rPr>
              <a:t>Styrkelse af muligheder for </a:t>
            </a:r>
            <a:r>
              <a:rPr lang="da-DK" sz="2400" b="1" dirty="0" err="1">
                <a:solidFill>
                  <a:schemeClr val="bg2">
                    <a:lumMod val="50000"/>
                  </a:schemeClr>
                </a:solidFill>
              </a:rPr>
              <a:t>efter-</a:t>
            </a:r>
            <a:r>
              <a:rPr lang="da-DK" sz="2400" b="1" dirty="0">
                <a:solidFill>
                  <a:schemeClr val="bg2">
                    <a:lumMod val="50000"/>
                  </a:schemeClr>
                </a:solidFill>
              </a:rPr>
              <a:t> og videreuddannelser for bygningskonstruktører</a:t>
            </a:r>
          </a:p>
        </p:txBody>
      </p:sp>
      <p:sp>
        <p:nvSpPr>
          <p:cNvPr id="16" name="Rektangel 15"/>
          <p:cNvSpPr/>
          <p:nvPr/>
        </p:nvSpPr>
        <p:spPr>
          <a:xfrm>
            <a:off x="3143240" y="3429000"/>
            <a:ext cx="2928959" cy="769441"/>
          </a:xfrm>
          <a:prstGeom prst="rect">
            <a:avLst/>
          </a:prstGeom>
        </p:spPr>
        <p:txBody>
          <a:bodyPr wrap="square">
            <a:spAutoFit/>
          </a:bodyPr>
          <a:lstStyle/>
          <a:p>
            <a:pPr algn="ctr"/>
            <a:r>
              <a:rPr lang="da-DK" sz="4400" b="1" dirty="0"/>
              <a:t>”Styrk BK”</a:t>
            </a:r>
            <a:endParaRPr lang="da-DK" sz="4400" dirty="0"/>
          </a:p>
        </p:txBody>
      </p:sp>
    </p:spTree>
    <p:extLst>
      <p:ext uri="{BB962C8B-B14F-4D97-AF65-F5344CB8AC3E}">
        <p14:creationId xmlns:p14="http://schemas.microsoft.com/office/powerpoint/2010/main" val="178862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boks 4"/>
          <p:cNvSpPr txBox="1"/>
          <p:nvPr/>
        </p:nvSpPr>
        <p:spPr>
          <a:xfrm>
            <a:off x="428596" y="285728"/>
            <a:ext cx="8215370" cy="1138773"/>
          </a:xfrm>
          <a:prstGeom prst="rect">
            <a:avLst/>
          </a:prstGeom>
          <a:noFill/>
        </p:spPr>
        <p:txBody>
          <a:bodyPr wrap="square" rtlCol="0">
            <a:spAutoFit/>
          </a:bodyPr>
          <a:lstStyle/>
          <a:p>
            <a:r>
              <a:rPr lang="da-DK" sz="4800" dirty="0">
                <a:solidFill>
                  <a:schemeClr val="bg2">
                    <a:lumMod val="50000"/>
                  </a:schemeClr>
                </a:solidFill>
              </a:rPr>
              <a:t>ANALYSEARBEJDET</a:t>
            </a:r>
            <a:r>
              <a:rPr lang="da-DK" sz="4800" dirty="0"/>
              <a:t> </a:t>
            </a:r>
          </a:p>
          <a:p>
            <a:r>
              <a:rPr lang="da-DK" sz="2000" b="1" dirty="0"/>
              <a:t> </a:t>
            </a:r>
          </a:p>
        </p:txBody>
      </p:sp>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a:ln>
                <a:noFill/>
              </a:ln>
              <a:solidFill>
                <a:schemeClr val="tx1"/>
              </a:solidFill>
              <a:effectLst/>
              <a:latin typeface="Arial" pitchFamily="34" charset="0"/>
            </a:endParaRPr>
          </a:p>
        </p:txBody>
      </p:sp>
      <p:cxnSp>
        <p:nvCxnSpPr>
          <p:cNvPr id="13" name="Lige forbindelse 12"/>
          <p:cNvCxnSpPr/>
          <p:nvPr/>
        </p:nvCxnSpPr>
        <p:spPr>
          <a:xfrm rot="5400000">
            <a:off x="-785056" y="2856702"/>
            <a:ext cx="228601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Tabel 17"/>
          <p:cNvGraphicFramePr>
            <a:graphicFrameLocks noGrp="1"/>
          </p:cNvGraphicFramePr>
          <p:nvPr/>
        </p:nvGraphicFramePr>
        <p:xfrm>
          <a:off x="1714480" y="3143248"/>
          <a:ext cx="1214446" cy="642942"/>
        </p:xfrm>
        <a:graphic>
          <a:graphicData uri="http://schemas.openxmlformats.org/drawingml/2006/table">
            <a:tbl>
              <a:tblPr firstRow="1" bandRow="1">
                <a:tableStyleId>{5C22544A-7EE6-4342-B048-85BDC9FD1C3A}</a:tableStyleId>
              </a:tblPr>
              <a:tblGrid>
                <a:gridCol w="1214446">
                  <a:extLst>
                    <a:ext uri="{9D8B030D-6E8A-4147-A177-3AD203B41FA5}">
                      <a16:colId xmlns:a16="http://schemas.microsoft.com/office/drawing/2014/main" val="20000"/>
                    </a:ext>
                  </a:extLst>
                </a:gridCol>
              </a:tblGrid>
              <a:tr h="642942">
                <a:tc>
                  <a:txBody>
                    <a:bodyPr/>
                    <a:lstStyle/>
                    <a:p>
                      <a:r>
                        <a:rPr lang="da-DK" sz="1600" b="1" kern="1200" dirty="0">
                          <a:solidFill>
                            <a:schemeClr val="accent2">
                              <a:lumMod val="75000"/>
                            </a:schemeClr>
                          </a:solidFill>
                          <a:latin typeface="+mn-lt"/>
                          <a:ea typeface="+mn-ea"/>
                          <a:cs typeface="+mn-cs"/>
                        </a:rPr>
                        <a:t>Workshop 1 </a:t>
                      </a:r>
                    </a:p>
                    <a:p>
                      <a:r>
                        <a:rPr lang="da-DK" sz="1600" b="0" kern="1200" dirty="0">
                          <a:solidFill>
                            <a:schemeClr val="tx1"/>
                          </a:solidFill>
                          <a:latin typeface="+mn-lt"/>
                          <a:ea typeface="+mn-ea"/>
                          <a:cs typeface="+mn-cs"/>
                        </a:rPr>
                        <a:t>19. februar</a:t>
                      </a:r>
                    </a:p>
                  </a:txBody>
                  <a:tcPr>
                    <a:solidFill>
                      <a:schemeClr val="bg2">
                        <a:lumMod val="75000"/>
                      </a:schemeClr>
                    </a:solidFill>
                  </a:tcPr>
                </a:tc>
                <a:extLst>
                  <a:ext uri="{0D108BD9-81ED-4DB2-BD59-A6C34878D82A}">
                    <a16:rowId xmlns:a16="http://schemas.microsoft.com/office/drawing/2014/main" val="10000"/>
                  </a:ext>
                </a:extLst>
              </a:tr>
            </a:tbl>
          </a:graphicData>
        </a:graphic>
      </p:graphicFrame>
      <p:cxnSp>
        <p:nvCxnSpPr>
          <p:cNvPr id="23" name="Lige forbindelse 22"/>
          <p:cNvCxnSpPr/>
          <p:nvPr/>
        </p:nvCxnSpPr>
        <p:spPr>
          <a:xfrm rot="16200000" flipH="1">
            <a:off x="6357949" y="4143379"/>
            <a:ext cx="4857784"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pilforbindelse 27"/>
          <p:cNvCxnSpPr/>
          <p:nvPr/>
        </p:nvCxnSpPr>
        <p:spPr>
          <a:xfrm rot="10800000" flipV="1">
            <a:off x="357158" y="2214553"/>
            <a:ext cx="2928958" cy="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Lige pilforbindelse 31"/>
          <p:cNvCxnSpPr/>
          <p:nvPr/>
        </p:nvCxnSpPr>
        <p:spPr>
          <a:xfrm>
            <a:off x="5786446" y="2214554"/>
            <a:ext cx="300039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ktangel 20"/>
          <p:cNvSpPr/>
          <p:nvPr/>
        </p:nvSpPr>
        <p:spPr>
          <a:xfrm>
            <a:off x="3286116" y="1928802"/>
            <a:ext cx="2571767" cy="523220"/>
          </a:xfrm>
          <a:prstGeom prst="rect">
            <a:avLst/>
          </a:prstGeom>
        </p:spPr>
        <p:txBody>
          <a:bodyPr wrap="square">
            <a:spAutoFit/>
          </a:bodyPr>
          <a:lstStyle/>
          <a:p>
            <a:r>
              <a:rPr lang="da-DK" sz="2800" dirty="0"/>
              <a:t>Analysearbejdet </a:t>
            </a:r>
          </a:p>
        </p:txBody>
      </p:sp>
      <p:sp>
        <p:nvSpPr>
          <p:cNvPr id="48" name="Rektangel 47"/>
          <p:cNvSpPr/>
          <p:nvPr/>
        </p:nvSpPr>
        <p:spPr>
          <a:xfrm>
            <a:off x="3714744" y="1571612"/>
            <a:ext cx="1428760" cy="369332"/>
          </a:xfrm>
          <a:prstGeom prst="rect">
            <a:avLst/>
          </a:prstGeom>
        </p:spPr>
        <p:txBody>
          <a:bodyPr wrap="square">
            <a:spAutoFit/>
          </a:bodyPr>
          <a:lstStyle/>
          <a:p>
            <a:r>
              <a:rPr lang="da-DK" b="1" dirty="0">
                <a:solidFill>
                  <a:schemeClr val="accent6">
                    <a:lumMod val="75000"/>
                  </a:schemeClr>
                </a:solidFill>
              </a:rPr>
              <a:t>Foråret 2018</a:t>
            </a:r>
          </a:p>
        </p:txBody>
      </p:sp>
      <p:graphicFrame>
        <p:nvGraphicFramePr>
          <p:cNvPr id="22" name="Tabel 21"/>
          <p:cNvGraphicFramePr>
            <a:graphicFrameLocks noGrp="1"/>
          </p:cNvGraphicFramePr>
          <p:nvPr/>
        </p:nvGraphicFramePr>
        <p:xfrm>
          <a:off x="3071802" y="3143248"/>
          <a:ext cx="1285884" cy="642942"/>
        </p:xfrm>
        <a:graphic>
          <a:graphicData uri="http://schemas.openxmlformats.org/drawingml/2006/table">
            <a:tbl>
              <a:tblPr firstRow="1" bandRow="1">
                <a:tableStyleId>{5C22544A-7EE6-4342-B048-85BDC9FD1C3A}</a:tableStyleId>
              </a:tblPr>
              <a:tblGrid>
                <a:gridCol w="1285884">
                  <a:extLst>
                    <a:ext uri="{9D8B030D-6E8A-4147-A177-3AD203B41FA5}">
                      <a16:colId xmlns:a16="http://schemas.microsoft.com/office/drawing/2014/main" val="20000"/>
                    </a:ext>
                  </a:extLst>
                </a:gridCol>
              </a:tblGrid>
              <a:tr h="642942">
                <a:tc>
                  <a:txBody>
                    <a:bodyPr/>
                    <a:lstStyle/>
                    <a:p>
                      <a:r>
                        <a:rPr lang="da-DK" sz="1600" b="1" kern="1200" dirty="0">
                          <a:solidFill>
                            <a:schemeClr val="accent2">
                              <a:lumMod val="75000"/>
                            </a:schemeClr>
                          </a:solidFill>
                          <a:latin typeface="+mn-lt"/>
                          <a:ea typeface="+mn-ea"/>
                          <a:cs typeface="+mn-cs"/>
                        </a:rPr>
                        <a:t>Workshop 2 </a:t>
                      </a:r>
                    </a:p>
                    <a:p>
                      <a:r>
                        <a:rPr lang="da-DK" sz="1600" b="0" kern="1200" dirty="0">
                          <a:solidFill>
                            <a:schemeClr val="tx1"/>
                          </a:solidFill>
                          <a:latin typeface="+mn-lt"/>
                          <a:ea typeface="+mn-ea"/>
                          <a:cs typeface="+mn-cs"/>
                        </a:rPr>
                        <a:t>12. marts  </a:t>
                      </a:r>
                    </a:p>
                  </a:txBody>
                  <a:tcPr>
                    <a:solidFill>
                      <a:schemeClr val="bg2">
                        <a:lumMod val="75000"/>
                      </a:schemeClr>
                    </a:solidFill>
                  </a:tcPr>
                </a:tc>
                <a:extLst>
                  <a:ext uri="{0D108BD9-81ED-4DB2-BD59-A6C34878D82A}">
                    <a16:rowId xmlns:a16="http://schemas.microsoft.com/office/drawing/2014/main" val="10000"/>
                  </a:ext>
                </a:extLst>
              </a:tr>
            </a:tbl>
          </a:graphicData>
        </a:graphic>
      </p:graphicFrame>
      <p:sp>
        <p:nvSpPr>
          <p:cNvPr id="26" name="Rektangel 25"/>
          <p:cNvSpPr/>
          <p:nvPr/>
        </p:nvSpPr>
        <p:spPr>
          <a:xfrm>
            <a:off x="571472" y="2559602"/>
            <a:ext cx="870751" cy="369332"/>
          </a:xfrm>
          <a:prstGeom prst="rect">
            <a:avLst/>
          </a:prstGeom>
        </p:spPr>
        <p:txBody>
          <a:bodyPr wrap="none">
            <a:spAutoFit/>
          </a:bodyPr>
          <a:lstStyle/>
          <a:p>
            <a:r>
              <a:rPr lang="da-DK" b="1" dirty="0">
                <a:solidFill>
                  <a:schemeClr val="accent6">
                    <a:lumMod val="75000"/>
                  </a:schemeClr>
                </a:solidFill>
              </a:rPr>
              <a:t>Januar </a:t>
            </a:r>
            <a:endParaRPr lang="da-DK" dirty="0"/>
          </a:p>
        </p:txBody>
      </p:sp>
      <p:cxnSp>
        <p:nvCxnSpPr>
          <p:cNvPr id="29" name="Lige forbindelse 28"/>
          <p:cNvCxnSpPr/>
          <p:nvPr/>
        </p:nvCxnSpPr>
        <p:spPr>
          <a:xfrm rot="5400000">
            <a:off x="893737" y="3249611"/>
            <a:ext cx="1500198"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9"/>
          <p:cNvCxnSpPr/>
          <p:nvPr/>
        </p:nvCxnSpPr>
        <p:spPr>
          <a:xfrm rot="5400000">
            <a:off x="2215340" y="3285330"/>
            <a:ext cx="157163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Lige forbindelse 32"/>
          <p:cNvCxnSpPr/>
          <p:nvPr/>
        </p:nvCxnSpPr>
        <p:spPr>
          <a:xfrm rot="5400000">
            <a:off x="5108579" y="3321049"/>
            <a:ext cx="164307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3"/>
          <p:cNvCxnSpPr/>
          <p:nvPr/>
        </p:nvCxnSpPr>
        <p:spPr>
          <a:xfrm rot="5400000">
            <a:off x="6465901" y="3321049"/>
            <a:ext cx="178595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Lige forbindelse 36"/>
          <p:cNvCxnSpPr/>
          <p:nvPr/>
        </p:nvCxnSpPr>
        <p:spPr>
          <a:xfrm rot="5400000">
            <a:off x="3643306" y="3286124"/>
            <a:ext cx="157163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ktangel 38"/>
          <p:cNvSpPr/>
          <p:nvPr/>
        </p:nvSpPr>
        <p:spPr>
          <a:xfrm>
            <a:off x="1857356" y="2571744"/>
            <a:ext cx="979564" cy="369332"/>
          </a:xfrm>
          <a:prstGeom prst="rect">
            <a:avLst/>
          </a:prstGeom>
        </p:spPr>
        <p:txBody>
          <a:bodyPr wrap="none">
            <a:spAutoFit/>
          </a:bodyPr>
          <a:lstStyle/>
          <a:p>
            <a:r>
              <a:rPr lang="da-DK" b="1" dirty="0">
                <a:solidFill>
                  <a:schemeClr val="accent6">
                    <a:lumMod val="75000"/>
                  </a:schemeClr>
                </a:solidFill>
              </a:rPr>
              <a:t>Februar </a:t>
            </a:r>
            <a:endParaRPr lang="da-DK" dirty="0"/>
          </a:p>
        </p:txBody>
      </p:sp>
      <p:sp>
        <p:nvSpPr>
          <p:cNvPr id="40" name="Rektangel 39"/>
          <p:cNvSpPr/>
          <p:nvPr/>
        </p:nvSpPr>
        <p:spPr>
          <a:xfrm>
            <a:off x="4857752" y="2571744"/>
            <a:ext cx="694421" cy="369332"/>
          </a:xfrm>
          <a:prstGeom prst="rect">
            <a:avLst/>
          </a:prstGeom>
        </p:spPr>
        <p:txBody>
          <a:bodyPr wrap="none">
            <a:spAutoFit/>
          </a:bodyPr>
          <a:lstStyle/>
          <a:p>
            <a:r>
              <a:rPr lang="da-DK" b="1" dirty="0">
                <a:solidFill>
                  <a:schemeClr val="accent6">
                    <a:lumMod val="75000"/>
                  </a:schemeClr>
                </a:solidFill>
              </a:rPr>
              <a:t>April </a:t>
            </a:r>
            <a:endParaRPr lang="da-DK" dirty="0"/>
          </a:p>
        </p:txBody>
      </p:sp>
      <p:sp>
        <p:nvSpPr>
          <p:cNvPr id="42" name="Rektangel 41"/>
          <p:cNvSpPr/>
          <p:nvPr/>
        </p:nvSpPr>
        <p:spPr>
          <a:xfrm>
            <a:off x="6316786" y="2571744"/>
            <a:ext cx="612668" cy="369332"/>
          </a:xfrm>
          <a:prstGeom prst="rect">
            <a:avLst/>
          </a:prstGeom>
        </p:spPr>
        <p:txBody>
          <a:bodyPr wrap="none">
            <a:spAutoFit/>
          </a:bodyPr>
          <a:lstStyle/>
          <a:p>
            <a:r>
              <a:rPr lang="da-DK" b="1" dirty="0">
                <a:solidFill>
                  <a:schemeClr val="accent6">
                    <a:lumMod val="75000"/>
                  </a:schemeClr>
                </a:solidFill>
              </a:rPr>
              <a:t>Maj </a:t>
            </a:r>
            <a:endParaRPr lang="da-DK" dirty="0"/>
          </a:p>
        </p:txBody>
      </p:sp>
      <p:sp>
        <p:nvSpPr>
          <p:cNvPr id="45" name="Rektangel 44"/>
          <p:cNvSpPr/>
          <p:nvPr/>
        </p:nvSpPr>
        <p:spPr>
          <a:xfrm>
            <a:off x="7722198" y="2571744"/>
            <a:ext cx="564578" cy="369332"/>
          </a:xfrm>
          <a:prstGeom prst="rect">
            <a:avLst/>
          </a:prstGeom>
        </p:spPr>
        <p:txBody>
          <a:bodyPr wrap="none">
            <a:spAutoFit/>
          </a:bodyPr>
          <a:lstStyle/>
          <a:p>
            <a:r>
              <a:rPr lang="da-DK" b="1" dirty="0">
                <a:solidFill>
                  <a:schemeClr val="accent6">
                    <a:lumMod val="75000"/>
                  </a:schemeClr>
                </a:solidFill>
              </a:rPr>
              <a:t>Juni</a:t>
            </a:r>
            <a:endParaRPr lang="da-DK" dirty="0"/>
          </a:p>
        </p:txBody>
      </p:sp>
      <p:sp>
        <p:nvSpPr>
          <p:cNvPr id="46" name="Rektangel 45"/>
          <p:cNvSpPr/>
          <p:nvPr/>
        </p:nvSpPr>
        <p:spPr>
          <a:xfrm>
            <a:off x="3286116" y="2571744"/>
            <a:ext cx="753732" cy="369332"/>
          </a:xfrm>
          <a:prstGeom prst="rect">
            <a:avLst/>
          </a:prstGeom>
        </p:spPr>
        <p:txBody>
          <a:bodyPr wrap="none">
            <a:spAutoFit/>
          </a:bodyPr>
          <a:lstStyle/>
          <a:p>
            <a:r>
              <a:rPr lang="da-DK" b="1" dirty="0">
                <a:solidFill>
                  <a:schemeClr val="accent6">
                    <a:lumMod val="75000"/>
                  </a:schemeClr>
                </a:solidFill>
              </a:rPr>
              <a:t>Marts</a:t>
            </a:r>
            <a:endParaRPr lang="da-DK" dirty="0"/>
          </a:p>
        </p:txBody>
      </p:sp>
      <p:graphicFrame>
        <p:nvGraphicFramePr>
          <p:cNvPr id="47" name="Tabel 46"/>
          <p:cNvGraphicFramePr>
            <a:graphicFrameLocks noGrp="1"/>
          </p:cNvGraphicFramePr>
          <p:nvPr/>
        </p:nvGraphicFramePr>
        <p:xfrm>
          <a:off x="6000760" y="3143248"/>
          <a:ext cx="1285884" cy="642942"/>
        </p:xfrm>
        <a:graphic>
          <a:graphicData uri="http://schemas.openxmlformats.org/drawingml/2006/table">
            <a:tbl>
              <a:tblPr firstRow="1" bandRow="1">
                <a:tableStyleId>{5C22544A-7EE6-4342-B048-85BDC9FD1C3A}</a:tableStyleId>
              </a:tblPr>
              <a:tblGrid>
                <a:gridCol w="1285884">
                  <a:extLst>
                    <a:ext uri="{9D8B030D-6E8A-4147-A177-3AD203B41FA5}">
                      <a16:colId xmlns:a16="http://schemas.microsoft.com/office/drawing/2014/main" val="20000"/>
                    </a:ext>
                  </a:extLst>
                </a:gridCol>
              </a:tblGrid>
              <a:tr h="642942">
                <a:tc>
                  <a:txBody>
                    <a:bodyPr/>
                    <a:lstStyle/>
                    <a:p>
                      <a:r>
                        <a:rPr lang="da-DK" sz="1600" b="1" kern="1200" dirty="0">
                          <a:solidFill>
                            <a:schemeClr val="accent2">
                              <a:lumMod val="75000"/>
                            </a:schemeClr>
                          </a:solidFill>
                          <a:latin typeface="+mn-lt"/>
                          <a:ea typeface="+mn-ea"/>
                          <a:cs typeface="+mn-cs"/>
                        </a:rPr>
                        <a:t>Workshop 3 </a:t>
                      </a:r>
                    </a:p>
                    <a:p>
                      <a:r>
                        <a:rPr lang="da-DK" sz="1600" b="0" kern="1200" dirty="0">
                          <a:solidFill>
                            <a:schemeClr val="tx1"/>
                          </a:solidFill>
                          <a:latin typeface="+mn-lt"/>
                          <a:ea typeface="+mn-ea"/>
                          <a:cs typeface="+mn-cs"/>
                        </a:rPr>
                        <a:t>14. maj </a:t>
                      </a:r>
                    </a:p>
                  </a:txBody>
                  <a:tcPr>
                    <a:solidFill>
                      <a:schemeClr val="bg2">
                        <a:lumMod val="75000"/>
                      </a:schemeClr>
                    </a:solidFill>
                  </a:tcPr>
                </a:tc>
                <a:extLst>
                  <a:ext uri="{0D108BD9-81ED-4DB2-BD59-A6C34878D82A}">
                    <a16:rowId xmlns:a16="http://schemas.microsoft.com/office/drawing/2014/main" val="10000"/>
                  </a:ext>
                </a:extLst>
              </a:tr>
            </a:tbl>
          </a:graphicData>
        </a:graphic>
      </p:graphicFrame>
      <p:graphicFrame>
        <p:nvGraphicFramePr>
          <p:cNvPr id="50" name="Tabel 49"/>
          <p:cNvGraphicFramePr>
            <a:graphicFrameLocks noGrp="1"/>
          </p:cNvGraphicFramePr>
          <p:nvPr/>
        </p:nvGraphicFramePr>
        <p:xfrm>
          <a:off x="7429520" y="3143248"/>
          <a:ext cx="1285884" cy="642942"/>
        </p:xfrm>
        <a:graphic>
          <a:graphicData uri="http://schemas.openxmlformats.org/drawingml/2006/table">
            <a:tbl>
              <a:tblPr firstRow="1" bandRow="1">
                <a:tableStyleId>{5C22544A-7EE6-4342-B048-85BDC9FD1C3A}</a:tableStyleId>
              </a:tblPr>
              <a:tblGrid>
                <a:gridCol w="1285884">
                  <a:extLst>
                    <a:ext uri="{9D8B030D-6E8A-4147-A177-3AD203B41FA5}">
                      <a16:colId xmlns:a16="http://schemas.microsoft.com/office/drawing/2014/main" val="20000"/>
                    </a:ext>
                  </a:extLst>
                </a:gridCol>
              </a:tblGrid>
              <a:tr h="642942">
                <a:tc>
                  <a:txBody>
                    <a:bodyPr/>
                    <a:lstStyle/>
                    <a:p>
                      <a:r>
                        <a:rPr lang="da-DK" sz="1600" b="1" kern="1200" dirty="0">
                          <a:solidFill>
                            <a:schemeClr val="accent2">
                              <a:lumMod val="75000"/>
                            </a:schemeClr>
                          </a:solidFill>
                          <a:latin typeface="+mn-lt"/>
                          <a:ea typeface="+mn-ea"/>
                          <a:cs typeface="+mn-cs"/>
                        </a:rPr>
                        <a:t>Workshop 4 </a:t>
                      </a:r>
                    </a:p>
                    <a:p>
                      <a:r>
                        <a:rPr lang="da-DK" sz="1600" b="0" kern="1200" dirty="0">
                          <a:solidFill>
                            <a:schemeClr val="tx1"/>
                          </a:solidFill>
                          <a:latin typeface="+mn-lt"/>
                          <a:ea typeface="+mn-ea"/>
                          <a:cs typeface="+mn-cs"/>
                        </a:rPr>
                        <a:t>4. Juni </a:t>
                      </a:r>
                    </a:p>
                  </a:txBody>
                  <a:tcPr>
                    <a:solidFill>
                      <a:schemeClr val="bg2">
                        <a:lumMod val="75000"/>
                      </a:schemeClr>
                    </a:solidFill>
                  </a:tcPr>
                </a:tc>
                <a:extLst>
                  <a:ext uri="{0D108BD9-81ED-4DB2-BD59-A6C34878D82A}">
                    <a16:rowId xmlns:a16="http://schemas.microsoft.com/office/drawing/2014/main" val="10000"/>
                  </a:ext>
                </a:extLst>
              </a:tr>
            </a:tbl>
          </a:graphicData>
        </a:graphic>
      </p:graphicFrame>
      <p:sp>
        <p:nvSpPr>
          <p:cNvPr id="27" name="Rektangel 26"/>
          <p:cNvSpPr/>
          <p:nvPr/>
        </p:nvSpPr>
        <p:spPr>
          <a:xfrm>
            <a:off x="214282" y="5715016"/>
            <a:ext cx="4000528" cy="523220"/>
          </a:xfrm>
          <a:prstGeom prst="rect">
            <a:avLst/>
          </a:prstGeom>
        </p:spPr>
        <p:txBody>
          <a:bodyPr wrap="square">
            <a:spAutoFit/>
          </a:bodyPr>
          <a:lstStyle/>
          <a:p>
            <a:r>
              <a:rPr lang="da-DK" sz="1400" dirty="0">
                <a:solidFill>
                  <a:schemeClr val="accent2">
                    <a:lumMod val="75000"/>
                  </a:schemeClr>
                </a:solidFill>
              </a:rPr>
              <a:t>WS1</a:t>
            </a:r>
            <a:r>
              <a:rPr lang="da-DK" sz="1400" dirty="0"/>
              <a:t> - Teknologisk Institut fremlægger projektplan </a:t>
            </a:r>
          </a:p>
          <a:p>
            <a:r>
              <a:rPr lang="da-DK" sz="1400" dirty="0"/>
              <a:t>og planen for analysearbejdet</a:t>
            </a:r>
          </a:p>
        </p:txBody>
      </p:sp>
      <p:cxnSp>
        <p:nvCxnSpPr>
          <p:cNvPr id="31" name="Lige forbindelse 30"/>
          <p:cNvCxnSpPr/>
          <p:nvPr/>
        </p:nvCxnSpPr>
        <p:spPr>
          <a:xfrm rot="5400000">
            <a:off x="1322365" y="4678371"/>
            <a:ext cx="1928826"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ktangel 37"/>
          <p:cNvSpPr/>
          <p:nvPr/>
        </p:nvSpPr>
        <p:spPr>
          <a:xfrm>
            <a:off x="2357422" y="4286256"/>
            <a:ext cx="4572000" cy="523220"/>
          </a:xfrm>
          <a:prstGeom prst="rect">
            <a:avLst/>
          </a:prstGeom>
        </p:spPr>
        <p:txBody>
          <a:bodyPr>
            <a:spAutoFit/>
          </a:bodyPr>
          <a:lstStyle/>
          <a:p>
            <a:r>
              <a:rPr lang="da-DK" sz="1400" dirty="0">
                <a:solidFill>
                  <a:schemeClr val="accent2">
                    <a:lumMod val="75000"/>
                  </a:schemeClr>
                </a:solidFill>
              </a:rPr>
              <a:t>WS2</a:t>
            </a:r>
            <a:r>
              <a:rPr lang="da-DK" sz="1400" dirty="0"/>
              <a:t> – Kvalificering , hvilke kompetencer, skal </a:t>
            </a:r>
          </a:p>
          <a:p>
            <a:r>
              <a:rPr lang="da-DK" sz="1400" dirty="0"/>
              <a:t>afdækkes i de efterfølgende virksomhedsinterview.</a:t>
            </a:r>
          </a:p>
        </p:txBody>
      </p:sp>
      <p:cxnSp>
        <p:nvCxnSpPr>
          <p:cNvPr id="43" name="Lige forbindelse 42"/>
          <p:cNvCxnSpPr/>
          <p:nvPr/>
        </p:nvCxnSpPr>
        <p:spPr>
          <a:xfrm rot="5400000">
            <a:off x="3358348" y="3999710"/>
            <a:ext cx="571504"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8"/>
          <p:cNvCxnSpPr/>
          <p:nvPr/>
        </p:nvCxnSpPr>
        <p:spPr>
          <a:xfrm rot="5400000">
            <a:off x="6037273" y="4321181"/>
            <a:ext cx="1214446"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50"/>
          <p:cNvCxnSpPr/>
          <p:nvPr/>
        </p:nvCxnSpPr>
        <p:spPr>
          <a:xfrm rot="5400000">
            <a:off x="7001686" y="4785528"/>
            <a:ext cx="2000264"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ktangel 51"/>
          <p:cNvSpPr/>
          <p:nvPr/>
        </p:nvSpPr>
        <p:spPr>
          <a:xfrm>
            <a:off x="4714876" y="5000636"/>
            <a:ext cx="3214678" cy="523220"/>
          </a:xfrm>
          <a:prstGeom prst="rect">
            <a:avLst/>
          </a:prstGeom>
        </p:spPr>
        <p:txBody>
          <a:bodyPr wrap="square">
            <a:spAutoFit/>
          </a:bodyPr>
          <a:lstStyle/>
          <a:p>
            <a:r>
              <a:rPr lang="da-DK" sz="1400" dirty="0">
                <a:solidFill>
                  <a:schemeClr val="accent2">
                    <a:lumMod val="75000"/>
                  </a:schemeClr>
                </a:solidFill>
              </a:rPr>
              <a:t>WS3</a:t>
            </a:r>
            <a:r>
              <a:rPr lang="da-DK" sz="1400" dirty="0"/>
              <a:t> - Omsætning af kompetencebehov </a:t>
            </a:r>
          </a:p>
          <a:p>
            <a:r>
              <a:rPr lang="da-DK" sz="1400" dirty="0"/>
              <a:t>til </a:t>
            </a:r>
            <a:r>
              <a:rPr lang="da-DK" sz="1400" dirty="0" err="1"/>
              <a:t>efter-</a:t>
            </a:r>
            <a:r>
              <a:rPr lang="da-DK" sz="1400" dirty="0"/>
              <a:t> og videreuddannelse.</a:t>
            </a:r>
          </a:p>
        </p:txBody>
      </p:sp>
      <p:sp>
        <p:nvSpPr>
          <p:cNvPr id="54" name="Rektangel 53"/>
          <p:cNvSpPr/>
          <p:nvPr/>
        </p:nvSpPr>
        <p:spPr>
          <a:xfrm>
            <a:off x="5214942" y="5786454"/>
            <a:ext cx="3500462" cy="307777"/>
          </a:xfrm>
          <a:prstGeom prst="rect">
            <a:avLst/>
          </a:prstGeom>
        </p:spPr>
        <p:txBody>
          <a:bodyPr wrap="square">
            <a:spAutoFit/>
          </a:bodyPr>
          <a:lstStyle/>
          <a:p>
            <a:r>
              <a:rPr lang="da-DK" sz="1400" dirty="0">
                <a:solidFill>
                  <a:schemeClr val="accent2">
                    <a:lumMod val="75000"/>
                  </a:schemeClr>
                </a:solidFill>
              </a:rPr>
              <a:t>WS4 </a:t>
            </a:r>
            <a:r>
              <a:rPr lang="da-DK" sz="1400" dirty="0"/>
              <a:t>- Præsentation af færdig analyserapport </a:t>
            </a:r>
          </a:p>
        </p:txBody>
      </p:sp>
      <p:sp>
        <p:nvSpPr>
          <p:cNvPr id="63" name="Rektangel 62"/>
          <p:cNvSpPr/>
          <p:nvPr/>
        </p:nvSpPr>
        <p:spPr>
          <a:xfrm>
            <a:off x="3929058" y="6305156"/>
            <a:ext cx="4170052" cy="338554"/>
          </a:xfrm>
          <a:prstGeom prst="rect">
            <a:avLst/>
          </a:prstGeom>
        </p:spPr>
        <p:txBody>
          <a:bodyPr wrap="none">
            <a:spAutoFit/>
          </a:bodyPr>
          <a:lstStyle/>
          <a:p>
            <a:r>
              <a:rPr lang="da-DK" sz="1600" dirty="0">
                <a:solidFill>
                  <a:schemeClr val="accent2">
                    <a:lumMod val="75000"/>
                  </a:schemeClr>
                </a:solidFill>
              </a:rPr>
              <a:t>18. Juni </a:t>
            </a:r>
            <a:r>
              <a:rPr lang="da-DK" sz="1600" dirty="0"/>
              <a:t>– Ansøgningsfrist til kompetenceforløb </a:t>
            </a:r>
          </a:p>
        </p:txBody>
      </p:sp>
      <p:cxnSp>
        <p:nvCxnSpPr>
          <p:cNvPr id="65" name="Lige forbindelse 64"/>
          <p:cNvCxnSpPr/>
          <p:nvPr/>
        </p:nvCxnSpPr>
        <p:spPr>
          <a:xfrm>
            <a:off x="7929584" y="6500834"/>
            <a:ext cx="92869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624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boks 4"/>
          <p:cNvSpPr txBox="1"/>
          <p:nvPr/>
        </p:nvSpPr>
        <p:spPr>
          <a:xfrm>
            <a:off x="285720" y="142852"/>
            <a:ext cx="8429684" cy="6863417"/>
          </a:xfrm>
          <a:prstGeom prst="rect">
            <a:avLst/>
          </a:prstGeom>
          <a:noFill/>
        </p:spPr>
        <p:txBody>
          <a:bodyPr wrap="square" rtlCol="0">
            <a:spAutoFit/>
          </a:bodyPr>
          <a:lstStyle/>
          <a:p>
            <a:r>
              <a:rPr lang="da-DK" sz="2000" b="1" dirty="0">
                <a:latin typeface="Calibri" pitchFamily="34" charset="0"/>
                <a:ea typeface="Calibri" pitchFamily="34" charset="0"/>
                <a:cs typeface="Times New Roman" pitchFamily="18" charset="0"/>
              </a:rPr>
              <a:t>Møde og </a:t>
            </a:r>
            <a:r>
              <a:rPr lang="da-DK" sz="2000" b="1" dirty="0">
                <a:solidFill>
                  <a:schemeClr val="accent6">
                    <a:lumMod val="75000"/>
                  </a:schemeClr>
                </a:solidFill>
                <a:latin typeface="Calibri" pitchFamily="34" charset="0"/>
                <a:ea typeface="Calibri" pitchFamily="34" charset="0"/>
                <a:cs typeface="Times New Roman" pitchFamily="18" charset="0"/>
              </a:rPr>
              <a:t>workshop 3</a:t>
            </a:r>
            <a:r>
              <a:rPr lang="da-DK" sz="2000" b="1" dirty="0">
                <a:latin typeface="Calibri" pitchFamily="34" charset="0"/>
                <a:ea typeface="Calibri" pitchFamily="34" charset="0"/>
                <a:cs typeface="Times New Roman" pitchFamily="18" charset="0"/>
              </a:rPr>
              <a:t> med </a:t>
            </a:r>
            <a:r>
              <a:rPr lang="da-DK" sz="2000" b="1" dirty="0"/>
              <a:t>Teknologisk Institut</a:t>
            </a:r>
            <a:br>
              <a:rPr lang="da-DK" sz="2000" b="1" dirty="0"/>
            </a:br>
            <a:r>
              <a:rPr lang="da-DK" sz="1400" dirty="0">
                <a:latin typeface="Calibri" pitchFamily="34" charset="0"/>
                <a:ea typeface="Calibri" pitchFamily="34" charset="0"/>
                <a:cs typeface="Times New Roman" pitchFamily="18" charset="0"/>
              </a:rPr>
              <a:t>Mandag den 14. maj 2018</a:t>
            </a:r>
            <a:r>
              <a:rPr lang="da-DK" sz="1400" dirty="0"/>
              <a:t> kl. 10.00-14.00 Lokale A3-25 på Erhvervsakademiet Lillebælt i Odense.</a:t>
            </a:r>
          </a:p>
          <a:p>
            <a:r>
              <a:rPr lang="da-DK" sz="1600" dirty="0"/>
              <a:t> </a:t>
            </a:r>
          </a:p>
          <a:p>
            <a:r>
              <a:rPr lang="da-DK" sz="1400" b="1" u="sng" dirty="0"/>
              <a:t>Dagsorden:</a:t>
            </a:r>
          </a:p>
          <a:p>
            <a:r>
              <a:rPr lang="da-DK" sz="1400" b="1" dirty="0"/>
              <a:t>Kl. 10.00	</a:t>
            </a:r>
            <a:r>
              <a:rPr lang="da-DK" sz="1400" dirty="0"/>
              <a:t>Velkommen, kaffe &amp; morgenbrød v/ projektleder Henrik Kryger Madsen </a:t>
            </a:r>
            <a:r>
              <a:rPr lang="da-DK" sz="1400" dirty="0">
                <a:solidFill>
                  <a:srgbClr val="FF0000"/>
                </a:solidFill>
                <a:latin typeface="Calibri" pitchFamily="34" charset="0"/>
                <a:ea typeface="Calibri" pitchFamily="34" charset="0"/>
                <a:cs typeface="Times New Roman" pitchFamily="18" charset="0"/>
              </a:rPr>
              <a:t>(15 min)</a:t>
            </a:r>
            <a:endParaRPr lang="da-DK" sz="1400" dirty="0"/>
          </a:p>
          <a:p>
            <a:endParaRPr lang="da-DK" sz="1400" b="1" dirty="0"/>
          </a:p>
          <a:p>
            <a:r>
              <a:rPr lang="da-DK" sz="1400" b="1" dirty="0"/>
              <a:t>Kl. 10.15  	</a:t>
            </a:r>
            <a:r>
              <a:rPr lang="da-DK" sz="1400" dirty="0"/>
              <a:t>Seniorkonsulent Martin Eggert Hansen, Teknologisk Institut, præsenterer hovedresultater af 	kompetenceundersøgelsen blandt virksomhederne. </a:t>
            </a:r>
            <a:r>
              <a:rPr lang="da-DK" sz="1400" dirty="0">
                <a:solidFill>
                  <a:srgbClr val="FF0000"/>
                </a:solidFill>
                <a:latin typeface="Calibri" pitchFamily="34" charset="0"/>
                <a:cs typeface="Times New Roman" pitchFamily="18" charset="0"/>
              </a:rPr>
              <a:t>(45 min)</a:t>
            </a:r>
          </a:p>
          <a:p>
            <a:r>
              <a:rPr lang="da-DK" sz="1400" b="1" dirty="0"/>
              <a:t>                </a:t>
            </a:r>
          </a:p>
          <a:p>
            <a:r>
              <a:rPr lang="da-DK" sz="1400" b="1" dirty="0"/>
              <a:t>Kl. 11.00  	</a:t>
            </a:r>
            <a:r>
              <a:rPr lang="da-DK" sz="1400" dirty="0"/>
              <a:t>Kaffe pause </a:t>
            </a:r>
            <a:r>
              <a:rPr lang="da-DK" sz="1400" dirty="0">
                <a:solidFill>
                  <a:srgbClr val="FF0000"/>
                </a:solidFill>
              </a:rPr>
              <a:t>(15 min)</a:t>
            </a:r>
          </a:p>
          <a:p>
            <a:endParaRPr lang="da-DK" sz="1400" b="1" dirty="0"/>
          </a:p>
          <a:p>
            <a:r>
              <a:rPr lang="da-DK" sz="1400" b="1" dirty="0"/>
              <a:t>Kl. 11.15 	</a:t>
            </a:r>
            <a:r>
              <a:rPr lang="da-DK" sz="1400" dirty="0"/>
              <a:t>Fælles drøftelse  </a:t>
            </a:r>
          </a:p>
          <a:p>
            <a:r>
              <a:rPr lang="da-DK" sz="1400" dirty="0"/>
              <a:t>	"hvorledes givne kompetencebehov kan imødekommes med uddannelsestiltag.“ </a:t>
            </a:r>
            <a:r>
              <a:rPr lang="da-DK" sz="1400" dirty="0">
                <a:solidFill>
                  <a:srgbClr val="FF0000"/>
                </a:solidFill>
              </a:rPr>
              <a:t>(60 min)</a:t>
            </a:r>
          </a:p>
          <a:p>
            <a:endParaRPr lang="da-DK" sz="1400" b="1" dirty="0"/>
          </a:p>
          <a:p>
            <a:r>
              <a:rPr lang="da-DK" sz="1400" b="1" dirty="0"/>
              <a:t>Kl. 12.15  	</a:t>
            </a:r>
            <a:r>
              <a:rPr lang="da-DK" sz="1400" dirty="0"/>
              <a:t>Frokost </a:t>
            </a:r>
            <a:r>
              <a:rPr lang="da-DK" sz="1400" dirty="0">
                <a:solidFill>
                  <a:srgbClr val="FF0000"/>
                </a:solidFill>
              </a:rPr>
              <a:t>(30 min)</a:t>
            </a:r>
          </a:p>
          <a:p>
            <a:endParaRPr lang="da-DK" sz="1400" b="1" dirty="0"/>
          </a:p>
          <a:p>
            <a:r>
              <a:rPr lang="da-DK" sz="1400" b="1" dirty="0"/>
              <a:t>Kl. 12.45  	</a:t>
            </a:r>
            <a:r>
              <a:rPr lang="da-DK" sz="1400" dirty="0"/>
              <a:t>Oplæg v. Asbjørn Søndergaard </a:t>
            </a:r>
            <a:r>
              <a:rPr lang="da-DK" sz="1400" dirty="0" err="1"/>
              <a:t>Ph.d-studerende</a:t>
            </a:r>
            <a:r>
              <a:rPr lang="da-DK" sz="1400" dirty="0"/>
              <a:t>, udviklingschef i </a:t>
            </a:r>
            <a:r>
              <a:rPr lang="da-DK" sz="1400" dirty="0" err="1"/>
              <a:t>Odico</a:t>
            </a:r>
            <a:r>
              <a:rPr lang="da-DK" sz="1400" dirty="0"/>
              <a:t>, </a:t>
            </a:r>
            <a:r>
              <a:rPr lang="da-DK" sz="1400" dirty="0" err="1"/>
              <a:t>cand.arch</a:t>
            </a:r>
            <a:r>
              <a:rPr lang="da-DK" sz="1400" dirty="0"/>
              <a:t> </a:t>
            </a:r>
            <a:r>
              <a:rPr lang="da-DK" sz="1400" dirty="0">
                <a:solidFill>
                  <a:srgbClr val="FF0000"/>
                </a:solidFill>
              </a:rPr>
              <a:t>(60 min)</a:t>
            </a:r>
          </a:p>
          <a:p>
            <a:r>
              <a:rPr lang="da-DK" sz="1200" dirty="0"/>
              <a:t> 	Asbjørn giver et bud på hvilke kompetencer der vil være behov for inden for byggeriet de kommende år. </a:t>
            </a:r>
          </a:p>
          <a:p>
            <a:endParaRPr lang="da-DK" sz="1200" dirty="0"/>
          </a:p>
          <a:p>
            <a:r>
              <a:rPr lang="da-DK" sz="1200" dirty="0"/>
              <a:t>	Ligeledes vil Asbjørn fortælle om sit forskningsprojekt der ligger i krydsfeltet mellem arkitektur, ingeniørkunst og 	industriel robotfremstilling. Det beskæftiger sig med topologioptimering af arkitektoniske konstruktioner og 	metoderne til, hvordan de kan frembringes ved hjælp af digitalt drevne fremstillingsprocesser,  herunder 	robotfremstilling. Topologioptimering er en dansk opfundet optimeringsmetode, som har vundet stor udbredelse i fly- 	og bilindustrien til optimering af maskinkomponenter. I arkitektonisk anvendelse gør den det muligt at spare store 	mængder materiale i de byggede konstruktioner og resulterer samtidigt i et nyt arkitektonisk formsprog, som er 	betinget af sammenspillet mellem de statiske kræfter. Herved kan der skabes en forbedret miljøprofil for arkitektonisk 	byggeri og samtidig en ny æstetisk retning, som udfordrer den samtidsarkitektoniske teoridannelse.</a:t>
            </a:r>
          </a:p>
          <a:p>
            <a:endParaRPr lang="da-DK" sz="1400" b="1" dirty="0"/>
          </a:p>
          <a:p>
            <a:r>
              <a:rPr lang="da-DK" sz="1400" b="1" dirty="0"/>
              <a:t>Kl. 13.45   	</a:t>
            </a:r>
            <a:r>
              <a:rPr lang="da-DK" sz="1400" dirty="0"/>
              <a:t>Afslutning og information om næste skridt (v/Martin Eggert Hansen)</a:t>
            </a:r>
          </a:p>
          <a:p>
            <a:endParaRPr lang="da-DK" sz="1400" b="1" dirty="0"/>
          </a:p>
          <a:p>
            <a:r>
              <a:rPr lang="da-DK" sz="1400" b="1" dirty="0"/>
              <a:t>Kl. 14.00   	</a:t>
            </a:r>
            <a:r>
              <a:rPr lang="da-DK" sz="1400" dirty="0"/>
              <a:t>Farvel og tak for i dag</a:t>
            </a:r>
            <a:r>
              <a:rPr lang="da-DK" sz="1600" dirty="0"/>
              <a:t> 					</a:t>
            </a:r>
            <a:r>
              <a:rPr lang="da-DK" sz="1600" b="1" i="1" dirty="0"/>
              <a:t>God fornøjelse !</a:t>
            </a:r>
            <a:endParaRPr lang="da-DK" sz="1600" dirty="0"/>
          </a:p>
        </p:txBody>
      </p:sp>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a:ln>
                <a:noFill/>
              </a:ln>
              <a:solidFill>
                <a:schemeClr val="tx1"/>
              </a:solidFill>
              <a:effectLst/>
              <a:latin typeface="Arial" pitchFamily="34" charset="0"/>
            </a:endParaRPr>
          </a:p>
        </p:txBody>
      </p:sp>
    </p:spTree>
    <p:extLst>
      <p:ext uri="{BB962C8B-B14F-4D97-AF65-F5344CB8AC3E}">
        <p14:creationId xmlns:p14="http://schemas.microsoft.com/office/powerpoint/2010/main" val="1788624911"/>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4367</TotalTime>
  <Words>461</Words>
  <Application>Microsoft Office PowerPoint</Application>
  <PresentationFormat>Skærmshow (4:3)</PresentationFormat>
  <Paragraphs>57</Paragraphs>
  <Slides>3</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vt:i4>
      </vt:variant>
    </vt:vector>
  </HeadingPairs>
  <TitlesOfParts>
    <vt:vector size="7" baseType="lpstr">
      <vt:lpstr>Arial</vt:lpstr>
      <vt:lpstr>Calibri</vt:lpstr>
      <vt:lpstr>Times New Roman</vt:lpstr>
      <vt:lpstr>Kontortema</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SP12 HTL</dc:title>
  <dc:creator>BTH</dc:creator>
  <cp:lastModifiedBy>Michelle Lindhard Kristensen</cp:lastModifiedBy>
  <cp:revision>470</cp:revision>
  <dcterms:created xsi:type="dcterms:W3CDTF">2011-09-27T21:02:53Z</dcterms:created>
  <dcterms:modified xsi:type="dcterms:W3CDTF">2020-02-26T07:52:51Z</dcterms:modified>
</cp:coreProperties>
</file>