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376" r:id="rId2"/>
    <p:sldId id="380" r:id="rId3"/>
    <p:sldId id="375" r:id="rId4"/>
  </p:sldIdLst>
  <p:sldSz cx="9144000" cy="6858000" type="screen4x3"/>
  <p:notesSz cx="6858000" cy="96980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44E93-84A7-48E6-ADFD-5F43367ED47B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727075"/>
            <a:ext cx="4848225" cy="363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606925"/>
            <a:ext cx="5486400" cy="436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9210675"/>
            <a:ext cx="2971800" cy="4857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8F63B-F9E0-441D-AF76-5BFB79BC49A9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372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8F63B-F9E0-441D-AF76-5BFB79BC49A9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864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5DC3-07C8-4D29-83B2-17D51D304B21}" type="datetimeFigureOut">
              <a:rPr lang="da-DK" smtClean="0"/>
              <a:pPr/>
              <a:t>26-02-2020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61B2-3B6D-4CBA-9048-B9FF9FD238E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357158" y="285728"/>
            <a:ext cx="821537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VELKOMMEN </a:t>
            </a:r>
          </a:p>
          <a:p>
            <a:r>
              <a:rPr lang="da-DK" sz="3000" b="1" dirty="0"/>
              <a:t>MØDE </a:t>
            </a:r>
            <a:r>
              <a:rPr lang="da-DK" sz="3000" dirty="0"/>
              <a:t>og</a:t>
            </a:r>
            <a:r>
              <a:rPr lang="da-DK" sz="3000" b="1" dirty="0"/>
              <a:t> </a:t>
            </a:r>
            <a:r>
              <a:rPr lang="da-DK" sz="3000" b="1" dirty="0">
                <a:solidFill>
                  <a:schemeClr val="accent6">
                    <a:lumMod val="75000"/>
                  </a:schemeClr>
                </a:solidFill>
              </a:rPr>
              <a:t>WORKSHOP 4</a:t>
            </a:r>
            <a:r>
              <a:rPr lang="da-DK" sz="3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30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med </a:t>
            </a:r>
            <a:r>
              <a:rPr lang="da-DK" sz="3000" dirty="0"/>
              <a:t>Teknologisk Institut</a:t>
            </a:r>
            <a:r>
              <a:rPr lang="da-DK" sz="3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Mandag den 4. juni 2018</a:t>
            </a:r>
            <a:r>
              <a:rPr lang="da-DK" sz="1400" dirty="0"/>
              <a:t> kl. 10.00-14.00 Lokale A0-07 på Erhvervsakademiet Lillebælt i Odense </a:t>
            </a:r>
          </a:p>
          <a:p>
            <a:endParaRPr lang="da-DK" sz="1400" b="1" dirty="0"/>
          </a:p>
          <a:p>
            <a:r>
              <a:rPr lang="da-DK" sz="1600" dirty="0"/>
              <a:t>Styregruppe - følgegruppe - Ekspertpanel </a:t>
            </a:r>
            <a:endParaRPr lang="da-DK" sz="1400" dirty="0"/>
          </a:p>
        </p:txBody>
      </p:sp>
      <p:sp>
        <p:nvSpPr>
          <p:cNvPr id="8" name="Rektangel 7"/>
          <p:cNvSpPr/>
          <p:nvPr/>
        </p:nvSpPr>
        <p:spPr>
          <a:xfrm>
            <a:off x="0" y="6581025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da-DK" sz="12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WORKSHOP 4 / Erhvervsakademiet Lillebælt / 4. juni 2018</a:t>
            </a:r>
            <a:endParaRPr lang="da-DK" sz="1200" dirty="0">
              <a:latin typeface="Arial" pitchFamily="34" charset="0"/>
            </a:endParaRPr>
          </a:p>
        </p:txBody>
      </p:sp>
      <p:pic>
        <p:nvPicPr>
          <p:cNvPr id="7" name="Picture 4" descr="http://f.building-supply.dk/2x9pjak2lpw6zk0b_260_1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666801"/>
            <a:ext cx="2818910" cy="1572085"/>
          </a:xfrm>
          <a:prstGeom prst="rect">
            <a:avLst/>
          </a:prstGeom>
          <a:noFill/>
        </p:spPr>
      </p:pic>
      <p:pic>
        <p:nvPicPr>
          <p:cNvPr id="10" name="Picture 8" descr="http://f.building-supply.dk/2btponnmjjf27hwb_260_1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3288" y="4682837"/>
            <a:ext cx="2747472" cy="1532245"/>
          </a:xfrm>
          <a:prstGeom prst="rect">
            <a:avLst/>
          </a:prstGeom>
          <a:noFill/>
        </p:spPr>
      </p:pic>
      <p:pic>
        <p:nvPicPr>
          <p:cNvPr id="11" name="Picture 6" descr="http://f.building-supply.dk/2jms1fatlv0iiq4b_260_14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168271" y="4675044"/>
            <a:ext cx="2761447" cy="1540038"/>
          </a:xfrm>
          <a:prstGeom prst="rect">
            <a:avLst/>
          </a:prstGeom>
          <a:noFill/>
        </p:spPr>
      </p:pic>
      <p:sp>
        <p:nvSpPr>
          <p:cNvPr id="12" name="Rektangel 11"/>
          <p:cNvSpPr/>
          <p:nvPr/>
        </p:nvSpPr>
        <p:spPr>
          <a:xfrm>
            <a:off x="214282" y="2214554"/>
            <a:ext cx="85725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000" b="1" dirty="0">
                <a:solidFill>
                  <a:srgbClr val="2D6562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Styrkelse af muligheder for </a:t>
            </a:r>
            <a:r>
              <a:rPr lang="da-DK" sz="2400" b="1" dirty="0" err="1">
                <a:solidFill>
                  <a:schemeClr val="bg2">
                    <a:lumMod val="50000"/>
                  </a:schemeClr>
                </a:solidFill>
              </a:rPr>
              <a:t>efter-</a:t>
            </a:r>
            <a:r>
              <a:rPr lang="da-DK" sz="2400" b="1" dirty="0">
                <a:solidFill>
                  <a:schemeClr val="bg2">
                    <a:lumMod val="50000"/>
                  </a:schemeClr>
                </a:solidFill>
              </a:rPr>
              <a:t> og videreuddannelser for bygningskonstruktører</a:t>
            </a:r>
          </a:p>
        </p:txBody>
      </p:sp>
      <p:sp>
        <p:nvSpPr>
          <p:cNvPr id="16" name="Rektangel 15"/>
          <p:cNvSpPr/>
          <p:nvPr/>
        </p:nvSpPr>
        <p:spPr>
          <a:xfrm>
            <a:off x="3143240" y="3429000"/>
            <a:ext cx="29289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4400" b="1" dirty="0"/>
              <a:t>”Styrk BK”</a:t>
            </a:r>
            <a:endParaRPr lang="da-DK" sz="4400" dirty="0"/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428596" y="285728"/>
            <a:ext cx="82153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800" dirty="0">
                <a:solidFill>
                  <a:schemeClr val="bg2">
                    <a:lumMod val="50000"/>
                  </a:schemeClr>
                </a:solidFill>
              </a:rPr>
              <a:t>ANALYSEARBEJDET</a:t>
            </a:r>
            <a:r>
              <a:rPr lang="da-DK" sz="4800" dirty="0"/>
              <a:t> </a:t>
            </a:r>
          </a:p>
          <a:p>
            <a:r>
              <a:rPr lang="da-DK" sz="2000" b="1" dirty="0"/>
              <a:t> </a:t>
            </a: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3" name="Lige forbindelse 12"/>
          <p:cNvCxnSpPr/>
          <p:nvPr/>
        </p:nvCxnSpPr>
        <p:spPr>
          <a:xfrm rot="5400000">
            <a:off x="-785056" y="2856702"/>
            <a:ext cx="228601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el 17"/>
          <p:cNvGraphicFramePr>
            <a:graphicFrameLocks noGrp="1"/>
          </p:cNvGraphicFramePr>
          <p:nvPr/>
        </p:nvGraphicFramePr>
        <p:xfrm>
          <a:off x="1714480" y="3143248"/>
          <a:ext cx="1214446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1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 februar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Lige forbindelse 22"/>
          <p:cNvCxnSpPr/>
          <p:nvPr/>
        </p:nvCxnSpPr>
        <p:spPr>
          <a:xfrm rot="16200000" flipH="1">
            <a:off x="6357949" y="4143379"/>
            <a:ext cx="4857784" cy="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10800000" flipV="1">
            <a:off x="357158" y="2214553"/>
            <a:ext cx="2928958" cy="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5786446" y="2214554"/>
            <a:ext cx="300039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/>
          <p:cNvSpPr/>
          <p:nvPr/>
        </p:nvSpPr>
        <p:spPr>
          <a:xfrm>
            <a:off x="3286116" y="1928802"/>
            <a:ext cx="2571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/>
              <a:t>Analysearbejdet </a:t>
            </a:r>
          </a:p>
        </p:txBody>
      </p:sp>
      <p:sp>
        <p:nvSpPr>
          <p:cNvPr id="48" name="Rektangel 47"/>
          <p:cNvSpPr/>
          <p:nvPr/>
        </p:nvSpPr>
        <p:spPr>
          <a:xfrm>
            <a:off x="3714744" y="1571612"/>
            <a:ext cx="1428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Foråret 2018</a:t>
            </a:r>
          </a:p>
        </p:txBody>
      </p:sp>
      <p:graphicFrame>
        <p:nvGraphicFramePr>
          <p:cNvPr id="22" name="Tabel 21"/>
          <p:cNvGraphicFramePr>
            <a:graphicFrameLocks noGrp="1"/>
          </p:cNvGraphicFramePr>
          <p:nvPr/>
        </p:nvGraphicFramePr>
        <p:xfrm>
          <a:off x="3071802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2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 marts 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Rektangel 25"/>
          <p:cNvSpPr/>
          <p:nvPr/>
        </p:nvSpPr>
        <p:spPr>
          <a:xfrm>
            <a:off x="571472" y="2559602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Januar </a:t>
            </a:r>
            <a:endParaRPr lang="da-DK" dirty="0"/>
          </a:p>
        </p:txBody>
      </p:sp>
      <p:cxnSp>
        <p:nvCxnSpPr>
          <p:cNvPr id="29" name="Lige forbindelse 28"/>
          <p:cNvCxnSpPr/>
          <p:nvPr/>
        </p:nvCxnSpPr>
        <p:spPr>
          <a:xfrm rot="5400000">
            <a:off x="893737" y="3249611"/>
            <a:ext cx="150019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forbindelse 29"/>
          <p:cNvCxnSpPr/>
          <p:nvPr/>
        </p:nvCxnSpPr>
        <p:spPr>
          <a:xfrm rot="5400000">
            <a:off x="2215340" y="3285330"/>
            <a:ext cx="157163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/>
          <p:cNvCxnSpPr/>
          <p:nvPr/>
        </p:nvCxnSpPr>
        <p:spPr>
          <a:xfrm rot="5400000">
            <a:off x="5108579" y="3321049"/>
            <a:ext cx="164307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/>
        </p:nvCxnSpPr>
        <p:spPr>
          <a:xfrm rot="5400000">
            <a:off x="6465901" y="3321049"/>
            <a:ext cx="17859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forbindelse 36"/>
          <p:cNvCxnSpPr/>
          <p:nvPr/>
        </p:nvCxnSpPr>
        <p:spPr>
          <a:xfrm rot="5400000">
            <a:off x="3643306" y="3286124"/>
            <a:ext cx="157163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ktangel 38"/>
          <p:cNvSpPr/>
          <p:nvPr/>
        </p:nvSpPr>
        <p:spPr>
          <a:xfrm>
            <a:off x="1857356" y="2571744"/>
            <a:ext cx="979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Februar </a:t>
            </a:r>
            <a:endParaRPr lang="da-DK" dirty="0"/>
          </a:p>
        </p:txBody>
      </p:sp>
      <p:sp>
        <p:nvSpPr>
          <p:cNvPr id="40" name="Rektangel 39"/>
          <p:cNvSpPr/>
          <p:nvPr/>
        </p:nvSpPr>
        <p:spPr>
          <a:xfrm>
            <a:off x="4857752" y="2571744"/>
            <a:ext cx="694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April </a:t>
            </a:r>
            <a:endParaRPr lang="da-DK" dirty="0"/>
          </a:p>
        </p:txBody>
      </p:sp>
      <p:sp>
        <p:nvSpPr>
          <p:cNvPr id="42" name="Rektangel 41"/>
          <p:cNvSpPr/>
          <p:nvPr/>
        </p:nvSpPr>
        <p:spPr>
          <a:xfrm>
            <a:off x="6316786" y="2571744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Maj </a:t>
            </a:r>
            <a:endParaRPr lang="da-DK" dirty="0"/>
          </a:p>
        </p:txBody>
      </p:sp>
      <p:sp>
        <p:nvSpPr>
          <p:cNvPr id="45" name="Rektangel 44"/>
          <p:cNvSpPr/>
          <p:nvPr/>
        </p:nvSpPr>
        <p:spPr>
          <a:xfrm>
            <a:off x="7722198" y="2571744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Juni</a:t>
            </a:r>
            <a:endParaRPr lang="da-DK" dirty="0"/>
          </a:p>
        </p:txBody>
      </p:sp>
      <p:sp>
        <p:nvSpPr>
          <p:cNvPr id="46" name="Rektangel 45"/>
          <p:cNvSpPr/>
          <p:nvPr/>
        </p:nvSpPr>
        <p:spPr>
          <a:xfrm>
            <a:off x="3286116" y="2571744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b="1" dirty="0">
                <a:solidFill>
                  <a:schemeClr val="accent6">
                    <a:lumMod val="75000"/>
                  </a:schemeClr>
                </a:solidFill>
              </a:rPr>
              <a:t>Marts</a:t>
            </a:r>
            <a:endParaRPr lang="da-DK" dirty="0"/>
          </a:p>
        </p:txBody>
      </p:sp>
      <p:graphicFrame>
        <p:nvGraphicFramePr>
          <p:cNvPr id="47" name="Tabel 46"/>
          <p:cNvGraphicFramePr>
            <a:graphicFrameLocks noGrp="1"/>
          </p:cNvGraphicFramePr>
          <p:nvPr/>
        </p:nvGraphicFramePr>
        <p:xfrm>
          <a:off x="6000760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3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14. maj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el 49"/>
          <p:cNvGraphicFramePr>
            <a:graphicFrameLocks noGrp="1"/>
          </p:cNvGraphicFramePr>
          <p:nvPr/>
        </p:nvGraphicFramePr>
        <p:xfrm>
          <a:off x="7429520" y="3143248"/>
          <a:ext cx="128588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r>
                        <a:rPr lang="da-DK" sz="16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Workshop 4 </a:t>
                      </a:r>
                    </a:p>
                    <a:p>
                      <a:r>
                        <a:rPr lang="da-DK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Juni 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" name="Rektangel 26"/>
          <p:cNvSpPr/>
          <p:nvPr/>
        </p:nvSpPr>
        <p:spPr>
          <a:xfrm>
            <a:off x="214282" y="5715016"/>
            <a:ext cx="4000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WS1</a:t>
            </a:r>
            <a:r>
              <a:rPr lang="da-DK" sz="1400" dirty="0"/>
              <a:t> - Teknologisk Institut fremlægger projektplan </a:t>
            </a:r>
          </a:p>
          <a:p>
            <a:r>
              <a:rPr lang="da-DK" sz="1400" dirty="0"/>
              <a:t>og planen for analysearbejdet</a:t>
            </a:r>
          </a:p>
        </p:txBody>
      </p:sp>
      <p:cxnSp>
        <p:nvCxnSpPr>
          <p:cNvPr id="31" name="Lige forbindelse 30"/>
          <p:cNvCxnSpPr/>
          <p:nvPr/>
        </p:nvCxnSpPr>
        <p:spPr>
          <a:xfrm rot="5400000">
            <a:off x="1322365" y="4678371"/>
            <a:ext cx="192882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ktangel 37"/>
          <p:cNvSpPr/>
          <p:nvPr/>
        </p:nvSpPr>
        <p:spPr>
          <a:xfrm>
            <a:off x="2357422" y="428625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WS2</a:t>
            </a:r>
            <a:r>
              <a:rPr lang="da-DK" sz="1400" dirty="0"/>
              <a:t> – Kvalificering , hvilke kompetencer, skal </a:t>
            </a:r>
          </a:p>
          <a:p>
            <a:r>
              <a:rPr lang="da-DK" sz="1400" dirty="0"/>
              <a:t>afdækkes i de efterfølgende virksomhedsinterview.</a:t>
            </a:r>
          </a:p>
        </p:txBody>
      </p:sp>
      <p:cxnSp>
        <p:nvCxnSpPr>
          <p:cNvPr id="43" name="Lige forbindelse 42"/>
          <p:cNvCxnSpPr/>
          <p:nvPr/>
        </p:nvCxnSpPr>
        <p:spPr>
          <a:xfrm rot="5400000">
            <a:off x="3358348" y="3999710"/>
            <a:ext cx="57150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/>
          <p:nvPr/>
        </p:nvCxnSpPr>
        <p:spPr>
          <a:xfrm rot="5400000">
            <a:off x="6037273" y="4321181"/>
            <a:ext cx="1214446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Lige forbindelse 50"/>
          <p:cNvCxnSpPr/>
          <p:nvPr/>
        </p:nvCxnSpPr>
        <p:spPr>
          <a:xfrm rot="5400000">
            <a:off x="7001686" y="4785528"/>
            <a:ext cx="200026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ktangel 51"/>
          <p:cNvSpPr/>
          <p:nvPr/>
        </p:nvSpPr>
        <p:spPr>
          <a:xfrm>
            <a:off x="4714876" y="5000636"/>
            <a:ext cx="32146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WS3</a:t>
            </a:r>
            <a:r>
              <a:rPr lang="da-DK" sz="1400" dirty="0"/>
              <a:t> - Omsætning af kompetencebehov </a:t>
            </a:r>
          </a:p>
          <a:p>
            <a:r>
              <a:rPr lang="da-DK" sz="1400" dirty="0"/>
              <a:t>til </a:t>
            </a:r>
            <a:r>
              <a:rPr lang="da-DK" sz="1400" dirty="0" err="1"/>
              <a:t>efter-</a:t>
            </a:r>
            <a:r>
              <a:rPr lang="da-DK" sz="1400" dirty="0"/>
              <a:t> og videreuddannelse.</a:t>
            </a:r>
          </a:p>
        </p:txBody>
      </p:sp>
      <p:sp>
        <p:nvSpPr>
          <p:cNvPr id="54" name="Rektangel 53"/>
          <p:cNvSpPr/>
          <p:nvPr/>
        </p:nvSpPr>
        <p:spPr>
          <a:xfrm>
            <a:off x="5214942" y="5786454"/>
            <a:ext cx="35004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accent2">
                    <a:lumMod val="75000"/>
                  </a:schemeClr>
                </a:solidFill>
              </a:rPr>
              <a:t>WS4 </a:t>
            </a:r>
            <a:r>
              <a:rPr lang="da-DK" sz="1400" dirty="0"/>
              <a:t>- Præsentation af færdig analyserapport </a:t>
            </a:r>
          </a:p>
        </p:txBody>
      </p:sp>
      <p:sp>
        <p:nvSpPr>
          <p:cNvPr id="63" name="Rektangel 62"/>
          <p:cNvSpPr/>
          <p:nvPr/>
        </p:nvSpPr>
        <p:spPr>
          <a:xfrm>
            <a:off x="2415129" y="6305156"/>
            <a:ext cx="64053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600" dirty="0">
                <a:solidFill>
                  <a:schemeClr val="accent2">
                    <a:lumMod val="75000"/>
                  </a:schemeClr>
                </a:solidFill>
              </a:rPr>
              <a:t>14. Juni </a:t>
            </a:r>
            <a:r>
              <a:rPr lang="da-DK" sz="1600" dirty="0"/>
              <a:t>– Ansøgningsfrist til kompetenceforløb og uddannelseselementer </a:t>
            </a:r>
          </a:p>
        </p:txBody>
      </p:sp>
      <p:cxnSp>
        <p:nvCxnSpPr>
          <p:cNvPr id="65" name="Lige forbindelse 64"/>
          <p:cNvCxnSpPr>
            <a:cxnSpLocks/>
          </p:cNvCxnSpPr>
          <p:nvPr/>
        </p:nvCxnSpPr>
        <p:spPr>
          <a:xfrm>
            <a:off x="8643966" y="6502422"/>
            <a:ext cx="2143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Billede 1">
            <a:extLst>
              <a:ext uri="{FF2B5EF4-FFF2-40B4-BE49-F238E27FC236}">
                <a16:creationId xmlns:a16="http://schemas.microsoft.com/office/drawing/2014/main" id="{EB952278-5837-493C-9372-E70DCD038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058" y="2444410"/>
            <a:ext cx="1542422" cy="196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285720" y="142852"/>
            <a:ext cx="842968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Møde og </a:t>
            </a:r>
            <a:r>
              <a:rPr lang="da-DK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workshop 4</a:t>
            </a:r>
            <a:r>
              <a:rPr lang="da-DK" sz="20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 med </a:t>
            </a:r>
            <a:r>
              <a:rPr lang="da-DK" sz="2000" b="1" dirty="0"/>
              <a:t>Teknologisk Institut</a:t>
            </a:r>
            <a:br>
              <a:rPr lang="da-DK" sz="2000" b="1" dirty="0"/>
            </a:br>
            <a:r>
              <a:rPr lang="da-DK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Mandag den 4. juni 2018</a:t>
            </a:r>
            <a:r>
              <a:rPr lang="da-DK" sz="1400" dirty="0"/>
              <a:t> kl. 10.00-14.00 Lokale A0-07 på Erhvervsakademiet Lillebælt i Odense.</a:t>
            </a:r>
          </a:p>
          <a:p>
            <a:r>
              <a:rPr lang="da-DK" sz="1600" dirty="0"/>
              <a:t> </a:t>
            </a:r>
          </a:p>
          <a:p>
            <a:endParaRPr lang="da-DK" sz="1600" dirty="0"/>
          </a:p>
          <a:p>
            <a:r>
              <a:rPr lang="da-DK" sz="1400" b="1" u="sng" dirty="0"/>
              <a:t>Dagsorden:</a:t>
            </a:r>
          </a:p>
          <a:p>
            <a:endParaRPr lang="da-DK" sz="1400" b="1" u="sng" dirty="0"/>
          </a:p>
          <a:p>
            <a:r>
              <a:rPr lang="da-DK" sz="1400" b="1" dirty="0"/>
              <a:t>Kl. 10.00	</a:t>
            </a:r>
            <a:r>
              <a:rPr lang="da-DK" sz="1400" dirty="0"/>
              <a:t>Velkommen, kaffe &amp; morgenbrød v/ projektleder Henrik Kryger Madsen </a:t>
            </a:r>
            <a:r>
              <a:rPr lang="da-DK" sz="1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(15 min)</a:t>
            </a:r>
            <a:endParaRPr lang="da-DK" sz="1400" dirty="0"/>
          </a:p>
          <a:p>
            <a:endParaRPr lang="da-DK" sz="1400" b="1" dirty="0"/>
          </a:p>
          <a:p>
            <a:r>
              <a:rPr lang="da-DK" sz="1400" b="1" dirty="0"/>
              <a:t>Kl. 10.15  	</a:t>
            </a:r>
            <a:r>
              <a:rPr lang="da-DK" sz="1400" dirty="0"/>
              <a:t>Seniorkonsulent Martin Eggert Hansen, Teknologisk Institut, præsenterer rapportudkast </a:t>
            </a:r>
            <a:r>
              <a:rPr lang="da-DK" sz="14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(45 min)</a:t>
            </a:r>
          </a:p>
          <a:p>
            <a:r>
              <a:rPr lang="da-DK" sz="1400" b="1" dirty="0"/>
              <a:t>                </a:t>
            </a:r>
          </a:p>
          <a:p>
            <a:r>
              <a:rPr lang="da-DK" sz="1400" b="1" dirty="0"/>
              <a:t>Kl. 11.00  	</a:t>
            </a:r>
            <a:r>
              <a:rPr lang="da-DK" sz="1400" dirty="0"/>
              <a:t>Pause </a:t>
            </a:r>
            <a:r>
              <a:rPr lang="da-DK" sz="1400" dirty="0">
                <a:solidFill>
                  <a:srgbClr val="FF0000"/>
                </a:solidFill>
              </a:rPr>
              <a:t>(15 min)</a:t>
            </a:r>
          </a:p>
          <a:p>
            <a:endParaRPr lang="da-DK" sz="1400" b="1" dirty="0"/>
          </a:p>
          <a:p>
            <a:r>
              <a:rPr lang="da-DK" sz="1400" b="1" dirty="0"/>
              <a:t>Kl. 11.15 	</a:t>
            </a:r>
            <a:r>
              <a:rPr lang="da-DK" sz="1400" dirty="0"/>
              <a:t>Forsættelse af præsentation af analyserapporten </a:t>
            </a:r>
            <a:r>
              <a:rPr lang="da-DK" sz="1400" dirty="0">
                <a:solidFill>
                  <a:srgbClr val="FF0000"/>
                </a:solidFill>
              </a:rPr>
              <a:t>(45 min)</a:t>
            </a:r>
          </a:p>
          <a:p>
            <a:endParaRPr lang="da-DK" sz="1400" b="1" dirty="0"/>
          </a:p>
          <a:p>
            <a:r>
              <a:rPr lang="da-DK" sz="1400" b="1" dirty="0"/>
              <a:t>Kl. 12.00  	</a:t>
            </a:r>
            <a:r>
              <a:rPr lang="da-DK" sz="1400" dirty="0"/>
              <a:t>Frokost </a:t>
            </a:r>
            <a:r>
              <a:rPr lang="da-DK" sz="1400" dirty="0">
                <a:solidFill>
                  <a:srgbClr val="FF0000"/>
                </a:solidFill>
              </a:rPr>
              <a:t>(30 min)</a:t>
            </a:r>
          </a:p>
          <a:p>
            <a:endParaRPr lang="da-DK" sz="1400" b="1" dirty="0"/>
          </a:p>
          <a:p>
            <a:r>
              <a:rPr lang="da-DK" sz="1400" b="1" dirty="0"/>
              <a:t>Kl. 12.30  	</a:t>
            </a:r>
            <a:r>
              <a:rPr lang="da-DK" sz="1400" dirty="0"/>
              <a:t>Information og tidsfrister for fase 2 </a:t>
            </a:r>
            <a:r>
              <a:rPr lang="da-DK" sz="1400" b="1" dirty="0"/>
              <a:t>(4. juni-1. december 2018) </a:t>
            </a:r>
            <a:r>
              <a:rPr lang="da-DK" sz="1400" dirty="0"/>
              <a:t>"Udvikling af kompetenceforløb" 	v/Henrik Kryger Madsen </a:t>
            </a:r>
            <a:r>
              <a:rPr lang="da-DK" sz="1400" dirty="0">
                <a:solidFill>
                  <a:srgbClr val="FF0000"/>
                </a:solidFill>
              </a:rPr>
              <a:t>(15 min) </a:t>
            </a:r>
          </a:p>
          <a:p>
            <a:endParaRPr lang="da-DK" sz="1400" b="1" dirty="0"/>
          </a:p>
          <a:p>
            <a:r>
              <a:rPr lang="da-DK" sz="1400" b="1" dirty="0"/>
              <a:t>Kl. 12.45   	</a:t>
            </a:r>
            <a:r>
              <a:rPr lang="da-DK" sz="1400" dirty="0"/>
              <a:t>Idégenerering og drøftelse i plenum "hvorledes givne kompetencebehov kan imødekommes med 	uddannelsestiltag.“ </a:t>
            </a:r>
            <a:r>
              <a:rPr lang="da-DK" sz="1400" dirty="0">
                <a:solidFill>
                  <a:srgbClr val="FF0000"/>
                </a:solidFill>
              </a:rPr>
              <a:t>(45 min) </a:t>
            </a:r>
          </a:p>
          <a:p>
            <a:endParaRPr lang="da-DK" sz="1400" b="1" dirty="0"/>
          </a:p>
          <a:p>
            <a:r>
              <a:rPr lang="da-DK" sz="1400" b="1" dirty="0"/>
              <a:t>Kl. 13.30   	</a:t>
            </a:r>
            <a:r>
              <a:rPr lang="da-DK" sz="1400" dirty="0"/>
              <a:t>Networking om mulige "partnerskaber</a:t>
            </a:r>
            <a:r>
              <a:rPr lang="da-DK" sz="1400" b="1" dirty="0"/>
              <a:t>" </a:t>
            </a:r>
            <a:r>
              <a:rPr lang="da-DK" sz="1400" dirty="0">
                <a:solidFill>
                  <a:srgbClr val="FF0000"/>
                </a:solidFill>
              </a:rPr>
              <a:t>(30 min)</a:t>
            </a:r>
          </a:p>
          <a:p>
            <a:endParaRPr lang="da-DK" sz="1400" b="1" dirty="0"/>
          </a:p>
          <a:p>
            <a:r>
              <a:rPr lang="da-DK" sz="1400" b="1" dirty="0"/>
              <a:t>Kl. 14.00   	</a:t>
            </a:r>
            <a:r>
              <a:rPr lang="da-DK" sz="1400" dirty="0"/>
              <a:t>Farvel og tak for i dag</a:t>
            </a:r>
            <a:r>
              <a:rPr lang="da-DK" sz="1600" dirty="0"/>
              <a:t> 	</a:t>
            </a:r>
          </a:p>
          <a:p>
            <a:r>
              <a:rPr lang="da-DK" sz="1600" dirty="0"/>
              <a:t>	</a:t>
            </a:r>
          </a:p>
          <a:p>
            <a:pPr algn="ctr"/>
            <a:r>
              <a:rPr lang="da-DK" sz="1600" dirty="0"/>
              <a:t> 			</a:t>
            </a:r>
            <a:r>
              <a:rPr lang="da-DK" sz="1600" b="1" i="1" dirty="0"/>
              <a:t>God fornøjelse !</a:t>
            </a:r>
            <a:endParaRPr lang="da-DK" sz="1600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24911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4423</TotalTime>
  <Words>332</Words>
  <Application>Microsoft Office PowerPoint</Application>
  <PresentationFormat>Skærmshow (4:3)</PresentationFormat>
  <Paragraphs>59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SP12 HTL</dc:title>
  <dc:creator>BTH</dc:creator>
  <cp:lastModifiedBy>Michelle Lindhard Kristensen</cp:lastModifiedBy>
  <cp:revision>479</cp:revision>
  <dcterms:created xsi:type="dcterms:W3CDTF">2011-09-27T21:02:53Z</dcterms:created>
  <dcterms:modified xsi:type="dcterms:W3CDTF">2020-02-26T07:53:07Z</dcterms:modified>
</cp:coreProperties>
</file>