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"/>
  </p:notesMasterIdLst>
  <p:sldIdLst>
    <p:sldId id="376" r:id="rId2"/>
    <p:sldId id="380" r:id="rId3"/>
    <p:sldId id="375" r:id="rId4"/>
  </p:sldIdLst>
  <p:sldSz cx="9144000" cy="6858000" type="screen4x3"/>
  <p:notesSz cx="6858000" cy="96980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44E93-84A7-48E6-ADFD-5F43367ED47B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727075"/>
            <a:ext cx="4848225" cy="363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606925"/>
            <a:ext cx="5486400" cy="4364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2106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92106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8F63B-F9E0-441D-AF76-5BFB79BC49A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3729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8F63B-F9E0-441D-AF76-5BFB79BC49A9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8641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357158" y="285728"/>
            <a:ext cx="821537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a-DK" sz="4800" dirty="0">
                <a:solidFill>
                  <a:schemeClr val="bg2">
                    <a:lumMod val="50000"/>
                  </a:schemeClr>
                </a:solidFill>
              </a:rPr>
              <a:t>VELKOMMEN</a:t>
            </a:r>
            <a:r>
              <a:rPr lang="da-DK" sz="4800" b="1" dirty="0"/>
              <a:t> </a:t>
            </a:r>
            <a:r>
              <a:rPr lang="da-DK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endParaRPr lang="da-DK" sz="30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da-DK" sz="3000" b="1" dirty="0">
                <a:solidFill>
                  <a:schemeClr val="accent6">
                    <a:lumMod val="75000"/>
                  </a:schemeClr>
                </a:solidFill>
              </a:rPr>
              <a:t>WORKSHOP 5</a:t>
            </a:r>
            <a:r>
              <a:rPr lang="da-DK" sz="3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Udvikling af kompetenceforløb og uddannelser </a:t>
            </a:r>
          </a:p>
          <a:p>
            <a:r>
              <a:rPr lang="da-DK" sz="12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Torsdag den 11. oktober 2018</a:t>
            </a:r>
            <a:r>
              <a:rPr lang="da-DK" sz="1200" b="1" dirty="0"/>
              <a:t> kl. 10.00-14.00 Lokale A3.25/A3.26 på UCL Erhvervsakademi og Professionshøjskole</a:t>
            </a:r>
          </a:p>
          <a:p>
            <a:endParaRPr lang="da-DK" sz="1600" dirty="0"/>
          </a:p>
        </p:txBody>
      </p:sp>
      <p:sp>
        <p:nvSpPr>
          <p:cNvPr id="8" name="Rektangel 7"/>
          <p:cNvSpPr/>
          <p:nvPr/>
        </p:nvSpPr>
        <p:spPr>
          <a:xfrm>
            <a:off x="0" y="6581025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da-DK" sz="12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MØDE OG WORKSHOP 4 / Erhvervsakademiet Lillebælt / 4. juni 2018</a:t>
            </a:r>
            <a:endParaRPr lang="da-DK" sz="1200" dirty="0">
              <a:latin typeface="Arial" pitchFamily="34" charset="0"/>
            </a:endParaRPr>
          </a:p>
        </p:txBody>
      </p:sp>
      <p:pic>
        <p:nvPicPr>
          <p:cNvPr id="7" name="Picture 4" descr="http://f.building-supply.dk/2x9pjak2lpw6zk0b_260_14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666801"/>
            <a:ext cx="2818910" cy="1572085"/>
          </a:xfrm>
          <a:prstGeom prst="rect">
            <a:avLst/>
          </a:prstGeom>
          <a:noFill/>
        </p:spPr>
      </p:pic>
      <p:pic>
        <p:nvPicPr>
          <p:cNvPr id="10" name="Picture 8" descr="http://f.building-supply.dk/2btponnmjjf27hwb_260_14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53288" y="4682837"/>
            <a:ext cx="2747472" cy="1532245"/>
          </a:xfrm>
          <a:prstGeom prst="rect">
            <a:avLst/>
          </a:prstGeom>
          <a:noFill/>
        </p:spPr>
      </p:pic>
      <p:pic>
        <p:nvPicPr>
          <p:cNvPr id="11" name="Picture 6" descr="http://f.building-supply.dk/2jms1fatlv0iiq4b_260_14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68271" y="4675044"/>
            <a:ext cx="2761447" cy="1540038"/>
          </a:xfrm>
          <a:prstGeom prst="rect">
            <a:avLst/>
          </a:prstGeom>
          <a:noFill/>
        </p:spPr>
      </p:pic>
      <p:sp>
        <p:nvSpPr>
          <p:cNvPr id="12" name="Rektangel 11"/>
          <p:cNvSpPr/>
          <p:nvPr/>
        </p:nvSpPr>
        <p:spPr>
          <a:xfrm>
            <a:off x="214282" y="2214554"/>
            <a:ext cx="857256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b="1" dirty="0">
                <a:solidFill>
                  <a:srgbClr val="2D656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da-DK" sz="2400" b="1" dirty="0">
                <a:solidFill>
                  <a:schemeClr val="bg2">
                    <a:lumMod val="50000"/>
                  </a:schemeClr>
                </a:solidFill>
              </a:rPr>
              <a:t>Styrkelse af muligheder for </a:t>
            </a:r>
            <a:r>
              <a:rPr lang="da-DK" sz="2400" b="1" dirty="0" err="1">
                <a:solidFill>
                  <a:schemeClr val="bg2">
                    <a:lumMod val="50000"/>
                  </a:schemeClr>
                </a:solidFill>
              </a:rPr>
              <a:t>efter-</a:t>
            </a:r>
            <a:r>
              <a:rPr lang="da-DK" sz="2400" b="1" dirty="0">
                <a:solidFill>
                  <a:schemeClr val="bg2">
                    <a:lumMod val="50000"/>
                  </a:schemeClr>
                </a:solidFill>
              </a:rPr>
              <a:t> og videreuddannelser for bygningskonstruktører</a:t>
            </a:r>
          </a:p>
        </p:txBody>
      </p:sp>
      <p:sp>
        <p:nvSpPr>
          <p:cNvPr id="16" name="Rektangel 15"/>
          <p:cNvSpPr/>
          <p:nvPr/>
        </p:nvSpPr>
        <p:spPr>
          <a:xfrm>
            <a:off x="3143240" y="3595663"/>
            <a:ext cx="29289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4400" b="1" dirty="0"/>
              <a:t>”Styrk BK”</a:t>
            </a:r>
            <a:endParaRPr lang="da-DK" sz="4400" dirty="0"/>
          </a:p>
        </p:txBody>
      </p: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28596" y="285728"/>
            <a:ext cx="821537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800" dirty="0">
                <a:solidFill>
                  <a:schemeClr val="bg2">
                    <a:lumMod val="50000"/>
                  </a:schemeClr>
                </a:solidFill>
              </a:rPr>
              <a:t>Hvad er sket indtil nu…?</a:t>
            </a:r>
          </a:p>
          <a:p>
            <a:pPr lvl="0"/>
            <a:endParaRPr lang="da-DK" sz="1400" b="1" dirty="0">
              <a:solidFill>
                <a:srgbClr val="2D6562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da-DK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</a:rPr>
              <a:t>December </a:t>
            </a:r>
            <a:r>
              <a:rPr lang="da-DK" dirty="0">
                <a:solidFill>
                  <a:schemeClr val="accent2">
                    <a:lumMod val="75000"/>
                  </a:schemeClr>
                </a:solidFill>
              </a:rPr>
              <a:t>2017  </a:t>
            </a:r>
            <a:r>
              <a:rPr lang="da-DK" dirty="0">
                <a:latin typeface="Calibri" pitchFamily="34" charset="0"/>
                <a:cs typeface="Times New Roman" pitchFamily="18" charset="0"/>
              </a:rPr>
              <a:t>Projektbevil</a:t>
            </a:r>
            <a:r>
              <a:rPr lang="da-DK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ling fra uddannelses- og forskningsministeriet</a:t>
            </a:r>
          </a:p>
          <a:p>
            <a:endParaRPr lang="da-DK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da-DK" sz="2800" dirty="0"/>
              <a:t> 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</a:rPr>
              <a:t>Januar-Juni</a:t>
            </a:r>
            <a:r>
              <a:rPr lang="da-DK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2018</a:t>
            </a:r>
            <a:r>
              <a:rPr lang="da-DK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da-DK" dirty="0">
                <a:latin typeface="Calibri" pitchFamily="34" charset="0"/>
                <a:cs typeface="Times New Roman" pitchFamily="18" charset="0"/>
              </a:rPr>
              <a:t>Analysearbejde inc. 4 workshops </a:t>
            </a:r>
          </a:p>
          <a:p>
            <a:endParaRPr lang="da-DK" dirty="0"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da-DK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</a:rPr>
              <a:t>August </a:t>
            </a:r>
            <a:r>
              <a:rPr lang="da-DK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2018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a-DK" dirty="0">
                <a:latin typeface="Calibri" pitchFamily="34" charset="0"/>
                <a:cs typeface="Times New Roman" pitchFamily="18" charset="0"/>
              </a:rPr>
              <a:t>Ansøgning til udvikling af kompetenceforløb og uddannelser</a:t>
            </a:r>
          </a:p>
          <a:p>
            <a:pPr>
              <a:buFont typeface="Wingdings" pitchFamily="2" charset="2"/>
              <a:buChar char="ü"/>
            </a:pPr>
            <a:endParaRPr lang="da-DK" dirty="0"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da-DK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</a:rPr>
              <a:t>September</a:t>
            </a:r>
            <a:r>
              <a:rPr lang="da-DK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2018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</a:rPr>
              <a:t> 	</a:t>
            </a:r>
            <a:r>
              <a:rPr lang="da-DK" dirty="0">
                <a:latin typeface="Calibri" pitchFamily="34" charset="0"/>
                <a:cs typeface="Times New Roman" pitchFamily="18" charset="0"/>
              </a:rPr>
              <a:t>Ansøgningerne vurderes og godkendes af </a:t>
            </a:r>
          </a:p>
          <a:p>
            <a:pPr lvl="6"/>
            <a:r>
              <a:rPr lang="da-DK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uddannelses- og forskningsministeriet </a:t>
            </a:r>
            <a:endParaRPr lang="da-DK" dirty="0"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da-DK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Oktober </a:t>
            </a:r>
            <a:r>
              <a:rPr lang="da-DK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2018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</a:rPr>
              <a:t> 	</a:t>
            </a:r>
            <a:r>
              <a:rPr lang="da-DK" dirty="0">
                <a:latin typeface="Calibri" pitchFamily="34" charset="0"/>
                <a:cs typeface="Times New Roman" pitchFamily="18" charset="0"/>
              </a:rPr>
              <a:t>Teknologisk Institut aflevere færdig analyserapport</a:t>
            </a:r>
            <a:r>
              <a:rPr lang="da-DK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endParaRPr lang="da-DK" dirty="0">
              <a:latin typeface="Calibri" pitchFamily="34" charset="0"/>
              <a:cs typeface="Times New Roman" pitchFamily="18" charset="0"/>
            </a:endParaRPr>
          </a:p>
          <a:p>
            <a:r>
              <a:rPr lang="da-DK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11. Oktober 2018 - Workshop 5 </a:t>
            </a:r>
          </a:p>
          <a:p>
            <a:r>
              <a:rPr lang="da-DK" sz="1400" dirty="0">
                <a:latin typeface="Calibri" pitchFamily="34" charset="0"/>
                <a:cs typeface="Times New Roman" pitchFamily="18" charset="0"/>
              </a:rPr>
              <a:t>	- Status på ”</a:t>
            </a:r>
            <a:r>
              <a:rPr lang="da-DK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Udvikling af kompetenceforløb og uddannelser </a:t>
            </a:r>
            <a:endParaRPr lang="da-DK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da-DK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12. December 2018 - Workshop 6</a:t>
            </a:r>
          </a:p>
          <a:p>
            <a:r>
              <a:rPr lang="da-DK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	- </a:t>
            </a:r>
            <a:r>
              <a:rPr lang="da-DK" sz="1400" dirty="0">
                <a:latin typeface="Calibri" pitchFamily="34" charset="0"/>
                <a:cs typeface="Times New Roman" pitchFamily="18" charset="0"/>
              </a:rPr>
              <a:t>Præsentation af færdige udviklet kompetenceforløb</a:t>
            </a:r>
          </a:p>
          <a:p>
            <a:r>
              <a:rPr lang="da-DK" sz="1400" dirty="0">
                <a:latin typeface="Calibri" pitchFamily="34" charset="0"/>
                <a:cs typeface="Times New Roman" pitchFamily="18" charset="0"/>
              </a:rPr>
              <a:t>	- Foreløbige resulter fra netop afsluttet pilotprojekt</a:t>
            </a:r>
          </a:p>
          <a:p>
            <a:r>
              <a:rPr lang="da-DK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	- Præsentation af formidling fra professionsfagligt seminar </a:t>
            </a:r>
          </a:p>
          <a:p>
            <a:endParaRPr lang="da-DK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da-DK" sz="2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Januar </a:t>
            </a:r>
            <a:r>
              <a:rPr lang="da-DK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2019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da-DK" dirty="0">
                <a:latin typeface="Calibri" pitchFamily="34" charset="0"/>
                <a:cs typeface="Times New Roman" pitchFamily="18" charset="0"/>
              </a:rPr>
              <a:t>Formidling og procesevaluering </a:t>
            </a: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395536" y="116632"/>
            <a:ext cx="8429684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Møde og </a:t>
            </a:r>
            <a:r>
              <a:rPr lang="da-DK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workshop 5</a:t>
            </a:r>
            <a:r>
              <a:rPr lang="da-DK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</a:p>
          <a:p>
            <a:r>
              <a:rPr lang="da-DK" sz="13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Torsdag den 11. oktober 2018</a:t>
            </a:r>
            <a:r>
              <a:rPr lang="da-DK" sz="1300" b="1" dirty="0"/>
              <a:t> kl. 10.00-14.00 Lokale A3.25/A3.26 på UCL Erhvervsakademi og Professionshøjskole</a:t>
            </a:r>
          </a:p>
          <a:p>
            <a:endParaRPr lang="da-DK" sz="1600" dirty="0"/>
          </a:p>
          <a:p>
            <a:endParaRPr lang="da-DK" sz="1600" dirty="0"/>
          </a:p>
          <a:p>
            <a:r>
              <a:rPr lang="da-DK" sz="1400" b="1" u="sng" dirty="0"/>
              <a:t>Dagsorden:</a:t>
            </a:r>
          </a:p>
          <a:p>
            <a:endParaRPr lang="da-DK" sz="1400" b="1" u="sng" dirty="0"/>
          </a:p>
          <a:p>
            <a:r>
              <a:rPr lang="da-DK" sz="1400" b="1" dirty="0"/>
              <a:t>Kl. 10.00	</a:t>
            </a:r>
            <a:r>
              <a:rPr lang="da-DK" sz="1400" dirty="0"/>
              <a:t>Velkommen, kaffe &amp; morgenbrød v/ projektleder Henrik Kryger Madsen </a:t>
            </a:r>
            <a:r>
              <a:rPr lang="da-DK" sz="1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(15 min)</a:t>
            </a:r>
            <a:endParaRPr lang="da-DK" sz="1400" dirty="0">
              <a:solidFill>
                <a:srgbClr val="FF0000"/>
              </a:solidFill>
            </a:endParaRPr>
          </a:p>
          <a:p>
            <a:r>
              <a:rPr lang="da-DK" sz="1400" dirty="0"/>
              <a:t> </a:t>
            </a:r>
          </a:p>
          <a:p>
            <a:r>
              <a:rPr lang="da-DK" sz="1400" b="1" dirty="0"/>
              <a:t>Kl. 10.15</a:t>
            </a:r>
            <a:r>
              <a:rPr lang="da-DK" sz="1400" dirty="0"/>
              <a:t>  	Præsentation af </a:t>
            </a:r>
            <a:r>
              <a:rPr lang="da-DK" sz="1400" b="1" dirty="0"/>
              <a:t>"Status på Kompetenceudviklingsforløbene"</a:t>
            </a:r>
            <a:r>
              <a:rPr lang="da-DK" sz="1400" dirty="0"/>
              <a:t> </a:t>
            </a:r>
          </a:p>
          <a:p>
            <a:r>
              <a:rPr lang="da-DK" sz="1400" dirty="0"/>
              <a:t>	1. UCN Digitalisering og </a:t>
            </a:r>
            <a:r>
              <a:rPr lang="da-DK" sz="1400" dirty="0" err="1"/>
              <a:t>Build</a:t>
            </a:r>
            <a:r>
              <a:rPr lang="da-DK" sz="1400" dirty="0"/>
              <a:t> 4.0 </a:t>
            </a:r>
            <a:r>
              <a:rPr lang="da-DK" sz="1400" dirty="0">
                <a:solidFill>
                  <a:srgbClr val="FF0000"/>
                </a:solidFill>
              </a:rPr>
              <a:t>(20 min)</a:t>
            </a:r>
          </a:p>
          <a:p>
            <a:r>
              <a:rPr lang="da-DK" sz="1400" dirty="0"/>
              <a:t>	2. VIA Projektledelse i Cirkulært byggeri </a:t>
            </a:r>
            <a:r>
              <a:rPr lang="da-DK" sz="1400" dirty="0">
                <a:solidFill>
                  <a:srgbClr val="FF0000"/>
                </a:solidFill>
              </a:rPr>
              <a:t>(20 min)</a:t>
            </a:r>
          </a:p>
          <a:p>
            <a:r>
              <a:rPr lang="da-DK" sz="1400" dirty="0"/>
              <a:t>	3. SBI Kandidatuddannelse i renoveringsledelse </a:t>
            </a:r>
            <a:r>
              <a:rPr lang="da-DK" sz="1400" dirty="0">
                <a:solidFill>
                  <a:srgbClr val="FF0000"/>
                </a:solidFill>
              </a:rPr>
              <a:t>(20 min)</a:t>
            </a:r>
          </a:p>
          <a:p>
            <a:r>
              <a:rPr lang="da-DK" sz="1400" dirty="0"/>
              <a:t>	4. SBI Brobygningsforløb </a:t>
            </a:r>
            <a:r>
              <a:rPr lang="da-DK" sz="1400" dirty="0">
                <a:solidFill>
                  <a:srgbClr val="FF0000"/>
                </a:solidFill>
              </a:rPr>
              <a:t>(20 min)</a:t>
            </a:r>
          </a:p>
          <a:p>
            <a:r>
              <a:rPr lang="da-DK" sz="1400" dirty="0"/>
              <a:t> </a:t>
            </a:r>
          </a:p>
          <a:p>
            <a:r>
              <a:rPr lang="da-DK" sz="1400" b="1" dirty="0"/>
              <a:t>Kl. 12.00</a:t>
            </a:r>
            <a:r>
              <a:rPr lang="da-DK" sz="1400" dirty="0"/>
              <a:t>  	Frokost </a:t>
            </a:r>
            <a:r>
              <a:rPr lang="da-DK" sz="1400" dirty="0">
                <a:solidFill>
                  <a:srgbClr val="FF0000"/>
                </a:solidFill>
              </a:rPr>
              <a:t>(30 min)</a:t>
            </a:r>
          </a:p>
          <a:p>
            <a:r>
              <a:rPr lang="da-DK" sz="1400" dirty="0"/>
              <a:t> </a:t>
            </a:r>
          </a:p>
          <a:p>
            <a:r>
              <a:rPr lang="da-DK" sz="1400" b="1" dirty="0"/>
              <a:t>Kl. 12.30 	</a:t>
            </a:r>
            <a:r>
              <a:rPr lang="da-DK" sz="1400" dirty="0"/>
              <a:t>Forsættelse af præsentation af kompetenceudviklingsforløbene</a:t>
            </a:r>
          </a:p>
          <a:p>
            <a:r>
              <a:rPr lang="da-DK" sz="1400" dirty="0"/>
              <a:t> </a:t>
            </a:r>
          </a:p>
          <a:p>
            <a:r>
              <a:rPr lang="da-DK" sz="1400" dirty="0"/>
              <a:t>	5. UCL Optimering af projekteringsprocessens digitale værdikæde </a:t>
            </a:r>
            <a:r>
              <a:rPr lang="da-DK" sz="1400" dirty="0">
                <a:solidFill>
                  <a:srgbClr val="FF0000"/>
                </a:solidFill>
              </a:rPr>
              <a:t>(20 min)</a:t>
            </a:r>
          </a:p>
          <a:p>
            <a:r>
              <a:rPr lang="da-DK" sz="1400" dirty="0"/>
              <a:t>	6. UCL Byggeplads med jævnt </a:t>
            </a:r>
            <a:r>
              <a:rPr lang="da-DK" sz="1400" dirty="0" err="1"/>
              <a:t>arbejdsflow</a:t>
            </a:r>
            <a:r>
              <a:rPr lang="da-DK" sz="1400" dirty="0"/>
              <a:t> samt et godt arbejdsmiljø </a:t>
            </a:r>
            <a:r>
              <a:rPr lang="da-DK" sz="1400" dirty="0">
                <a:solidFill>
                  <a:srgbClr val="FF0000"/>
                </a:solidFill>
              </a:rPr>
              <a:t>(20 min)</a:t>
            </a:r>
          </a:p>
          <a:p>
            <a:r>
              <a:rPr lang="da-DK" sz="1400" dirty="0"/>
              <a:t>	7. UCL Bæredygtig renovering </a:t>
            </a:r>
            <a:r>
              <a:rPr lang="da-DK" sz="1400" dirty="0">
                <a:solidFill>
                  <a:srgbClr val="FF0000"/>
                </a:solidFill>
              </a:rPr>
              <a:t>(20 min)</a:t>
            </a:r>
          </a:p>
          <a:p>
            <a:r>
              <a:rPr lang="da-DK" sz="1400" dirty="0"/>
              <a:t>	8. UCL Digitale spor og automatisering i byggeriet </a:t>
            </a:r>
            <a:r>
              <a:rPr lang="da-DK" sz="1400" dirty="0">
                <a:solidFill>
                  <a:srgbClr val="FF0000"/>
                </a:solidFill>
              </a:rPr>
              <a:t>(20 min)</a:t>
            </a:r>
            <a:r>
              <a:rPr lang="da-DK" sz="1400" dirty="0"/>
              <a:t> </a:t>
            </a:r>
          </a:p>
          <a:p>
            <a:endParaRPr lang="da-DK" sz="1400" dirty="0"/>
          </a:p>
          <a:p>
            <a:r>
              <a:rPr lang="da-DK" sz="1400" dirty="0"/>
              <a:t>Hvert "team" præsenteret i 10 min. med efterfølgende 10. min spørgsmål og feedback.   </a:t>
            </a:r>
          </a:p>
          <a:p>
            <a:endParaRPr lang="da-DK" sz="1400" dirty="0"/>
          </a:p>
          <a:p>
            <a:r>
              <a:rPr lang="da-DK" sz="1400" b="1" dirty="0"/>
              <a:t>Kl. 14.00</a:t>
            </a:r>
            <a:r>
              <a:rPr lang="da-DK" sz="1400" dirty="0"/>
              <a:t>   	Farvel og tak for i dag..</a:t>
            </a:r>
          </a:p>
          <a:p>
            <a:endParaRPr lang="da-DK" sz="1400" dirty="0"/>
          </a:p>
          <a:p>
            <a:r>
              <a:rPr lang="da-DK" sz="1400" b="1" dirty="0"/>
              <a:t>Kl. 14.00-15.00</a:t>
            </a:r>
            <a:r>
              <a:rPr lang="da-DK" sz="1400" dirty="0"/>
              <a:t>  Styregruppemøde </a:t>
            </a:r>
          </a:p>
          <a:p>
            <a:pPr algn="ctr"/>
            <a:r>
              <a:rPr lang="da-DK" sz="1400" dirty="0"/>
              <a:t> 			God fornøjelse !</a:t>
            </a: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4632</TotalTime>
  <Words>389</Words>
  <Application>Microsoft Office PowerPoint</Application>
  <PresentationFormat>Skærmshow (4:3)</PresentationFormat>
  <Paragraphs>58</Paragraphs>
  <Slides>3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Kontortema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SP12 HTL</dc:title>
  <dc:creator>BTH</dc:creator>
  <cp:lastModifiedBy>Michelle Lindhard Kristensen</cp:lastModifiedBy>
  <cp:revision>489</cp:revision>
  <dcterms:created xsi:type="dcterms:W3CDTF">2011-09-27T21:02:53Z</dcterms:created>
  <dcterms:modified xsi:type="dcterms:W3CDTF">2020-02-26T07:53:27Z</dcterms:modified>
</cp:coreProperties>
</file>