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66" r:id="rId2"/>
    <p:sldId id="267" r:id="rId3"/>
    <p:sldId id="257" r:id="rId4"/>
    <p:sldId id="259" r:id="rId5"/>
    <p:sldId id="261" r:id="rId6"/>
    <p:sldId id="263" r:id="rId7"/>
    <p:sldId id="286" r:id="rId8"/>
    <p:sldId id="264" r:id="rId9"/>
    <p:sldId id="268" r:id="rId10"/>
    <p:sldId id="271" r:id="rId11"/>
    <p:sldId id="274" r:id="rId12"/>
    <p:sldId id="272" r:id="rId13"/>
    <p:sldId id="275" r:id="rId14"/>
    <p:sldId id="276" r:id="rId15"/>
    <p:sldId id="277" r:id="rId16"/>
    <p:sldId id="278" r:id="rId17"/>
    <p:sldId id="279" r:id="rId18"/>
    <p:sldId id="280" r:id="rId19"/>
    <p:sldId id="282" r:id="rId20"/>
    <p:sldId id="281" r:id="rId21"/>
    <p:sldId id="284" r:id="rId22"/>
    <p:sldId id="285" r:id="rId23"/>
    <p:sldId id="265" r:id="rId24"/>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8010" autoAdjust="0"/>
  </p:normalViewPr>
  <p:slideViewPr>
    <p:cSldViewPr snapToGrid="0">
      <p:cViewPr varScale="1">
        <p:scale>
          <a:sx n="53" d="100"/>
          <a:sy n="53" d="100"/>
        </p:scale>
        <p:origin x="1176"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ED7C60-C7F4-49AC-AC5A-C132465E1331}" type="datetimeFigureOut">
              <a:rPr lang="da-DK" smtClean="0"/>
              <a:t>20-07-2022</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253CD3-4743-4F95-A333-B157ADAD61CF}" type="slidenum">
              <a:rPr lang="da-DK" smtClean="0"/>
              <a:t>‹nr.›</a:t>
            </a:fld>
            <a:endParaRPr lang="da-DK"/>
          </a:p>
        </p:txBody>
      </p:sp>
    </p:spTree>
    <p:extLst>
      <p:ext uri="{BB962C8B-B14F-4D97-AF65-F5344CB8AC3E}">
        <p14:creationId xmlns:p14="http://schemas.microsoft.com/office/powerpoint/2010/main" val="35378800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88253CD3-4743-4F95-A333-B157ADAD61CF}" type="slidenum">
              <a:rPr lang="da-DK" smtClean="0"/>
              <a:t>1</a:t>
            </a:fld>
            <a:endParaRPr lang="da-DK"/>
          </a:p>
        </p:txBody>
      </p:sp>
    </p:spTree>
    <p:extLst>
      <p:ext uri="{BB962C8B-B14F-4D97-AF65-F5344CB8AC3E}">
        <p14:creationId xmlns:p14="http://schemas.microsoft.com/office/powerpoint/2010/main" val="14304346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Font typeface="Arial" panose="020B0604020202020204" pitchFamily="34" charset="0"/>
              <a:buNone/>
            </a:pPr>
            <a:r>
              <a:rPr lang="da-DK" b="1" dirty="0" smtClean="0"/>
              <a:t> </a:t>
            </a:r>
          </a:p>
        </p:txBody>
      </p:sp>
      <p:sp>
        <p:nvSpPr>
          <p:cNvPr id="4" name="Pladsholder til slidenummer 3"/>
          <p:cNvSpPr>
            <a:spLocks noGrp="1"/>
          </p:cNvSpPr>
          <p:nvPr>
            <p:ph type="sldNum" sz="quarter" idx="10"/>
          </p:nvPr>
        </p:nvSpPr>
        <p:spPr/>
        <p:txBody>
          <a:bodyPr/>
          <a:lstStyle/>
          <a:p>
            <a:fld id="{88253CD3-4743-4F95-A333-B157ADAD61CF}" type="slidenum">
              <a:rPr lang="da-DK" smtClean="0"/>
              <a:t>11</a:t>
            </a:fld>
            <a:endParaRPr lang="da-DK"/>
          </a:p>
        </p:txBody>
      </p:sp>
    </p:spTree>
    <p:extLst>
      <p:ext uri="{BB962C8B-B14F-4D97-AF65-F5344CB8AC3E}">
        <p14:creationId xmlns:p14="http://schemas.microsoft.com/office/powerpoint/2010/main" val="35506294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Font typeface="Arial" panose="020B0604020202020204" pitchFamily="34" charset="0"/>
              <a:buNone/>
            </a:pPr>
            <a:r>
              <a:rPr lang="da-DK" b="1" dirty="0" smtClean="0"/>
              <a:t> </a:t>
            </a:r>
          </a:p>
        </p:txBody>
      </p:sp>
      <p:sp>
        <p:nvSpPr>
          <p:cNvPr id="4" name="Pladsholder til slidenummer 3"/>
          <p:cNvSpPr>
            <a:spLocks noGrp="1"/>
          </p:cNvSpPr>
          <p:nvPr>
            <p:ph type="sldNum" sz="quarter" idx="10"/>
          </p:nvPr>
        </p:nvSpPr>
        <p:spPr/>
        <p:txBody>
          <a:bodyPr/>
          <a:lstStyle/>
          <a:p>
            <a:fld id="{88253CD3-4743-4F95-A333-B157ADAD61CF}" type="slidenum">
              <a:rPr lang="da-DK" smtClean="0"/>
              <a:t>12</a:t>
            </a:fld>
            <a:endParaRPr lang="da-DK"/>
          </a:p>
        </p:txBody>
      </p:sp>
    </p:spTree>
    <p:extLst>
      <p:ext uri="{BB962C8B-B14F-4D97-AF65-F5344CB8AC3E}">
        <p14:creationId xmlns:p14="http://schemas.microsoft.com/office/powerpoint/2010/main" val="24824516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Font typeface="Arial" panose="020B0604020202020204" pitchFamily="34" charset="0"/>
              <a:buNone/>
            </a:pPr>
            <a:r>
              <a:rPr lang="da-DK" b="1" dirty="0" smtClean="0"/>
              <a:t> </a:t>
            </a:r>
          </a:p>
        </p:txBody>
      </p:sp>
      <p:sp>
        <p:nvSpPr>
          <p:cNvPr id="4" name="Pladsholder til slidenummer 3"/>
          <p:cNvSpPr>
            <a:spLocks noGrp="1"/>
          </p:cNvSpPr>
          <p:nvPr>
            <p:ph type="sldNum" sz="quarter" idx="10"/>
          </p:nvPr>
        </p:nvSpPr>
        <p:spPr/>
        <p:txBody>
          <a:bodyPr/>
          <a:lstStyle/>
          <a:p>
            <a:fld id="{88253CD3-4743-4F95-A333-B157ADAD61CF}" type="slidenum">
              <a:rPr lang="da-DK" smtClean="0"/>
              <a:t>13</a:t>
            </a:fld>
            <a:endParaRPr lang="da-DK"/>
          </a:p>
        </p:txBody>
      </p:sp>
    </p:spTree>
    <p:extLst>
      <p:ext uri="{BB962C8B-B14F-4D97-AF65-F5344CB8AC3E}">
        <p14:creationId xmlns:p14="http://schemas.microsoft.com/office/powerpoint/2010/main" val="39584657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None/>
            </a:pPr>
            <a:r>
              <a:rPr lang="da-DK" altLang="da-DK" sz="1200" b="0" dirty="0" smtClean="0">
                <a:latin typeface="Calibri" panose="020F0502020204030204" pitchFamily="34" charset="0"/>
                <a:cs typeface="Calibri" panose="020F0502020204030204" pitchFamily="34" charset="0"/>
              </a:rPr>
              <a:t> </a:t>
            </a:r>
            <a:endParaRPr lang="da-DK" dirty="0"/>
          </a:p>
        </p:txBody>
      </p:sp>
      <p:sp>
        <p:nvSpPr>
          <p:cNvPr id="4" name="Pladsholder til slidenummer 3"/>
          <p:cNvSpPr>
            <a:spLocks noGrp="1"/>
          </p:cNvSpPr>
          <p:nvPr>
            <p:ph type="sldNum" sz="quarter" idx="10"/>
          </p:nvPr>
        </p:nvSpPr>
        <p:spPr/>
        <p:txBody>
          <a:bodyPr/>
          <a:lstStyle/>
          <a:p>
            <a:fld id="{88253CD3-4743-4F95-A333-B157ADAD61CF}" type="slidenum">
              <a:rPr lang="da-DK" smtClean="0"/>
              <a:t>14</a:t>
            </a:fld>
            <a:endParaRPr lang="da-DK"/>
          </a:p>
        </p:txBody>
      </p:sp>
    </p:spTree>
    <p:extLst>
      <p:ext uri="{BB962C8B-B14F-4D97-AF65-F5344CB8AC3E}">
        <p14:creationId xmlns:p14="http://schemas.microsoft.com/office/powerpoint/2010/main" val="39667490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88253CD3-4743-4F95-A333-B157ADAD61CF}" type="slidenum">
              <a:rPr lang="da-DK" smtClean="0"/>
              <a:t>15</a:t>
            </a:fld>
            <a:endParaRPr lang="da-DK"/>
          </a:p>
        </p:txBody>
      </p:sp>
    </p:spTree>
    <p:extLst>
      <p:ext uri="{BB962C8B-B14F-4D97-AF65-F5344CB8AC3E}">
        <p14:creationId xmlns:p14="http://schemas.microsoft.com/office/powerpoint/2010/main" val="29661113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smtClean="0"/>
              <a:t> </a:t>
            </a:r>
            <a:endParaRPr lang="da-DK" dirty="0"/>
          </a:p>
        </p:txBody>
      </p:sp>
      <p:sp>
        <p:nvSpPr>
          <p:cNvPr id="4" name="Pladsholder til slidenummer 3"/>
          <p:cNvSpPr>
            <a:spLocks noGrp="1"/>
          </p:cNvSpPr>
          <p:nvPr>
            <p:ph type="sldNum" sz="quarter" idx="10"/>
          </p:nvPr>
        </p:nvSpPr>
        <p:spPr/>
        <p:txBody>
          <a:bodyPr/>
          <a:lstStyle/>
          <a:p>
            <a:fld id="{88253CD3-4743-4F95-A333-B157ADAD61CF}" type="slidenum">
              <a:rPr lang="da-DK" smtClean="0"/>
              <a:t>16</a:t>
            </a:fld>
            <a:endParaRPr lang="da-DK"/>
          </a:p>
        </p:txBody>
      </p:sp>
    </p:spTree>
    <p:extLst>
      <p:ext uri="{BB962C8B-B14F-4D97-AF65-F5344CB8AC3E}">
        <p14:creationId xmlns:p14="http://schemas.microsoft.com/office/powerpoint/2010/main" val="18334963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Font typeface="Arial" panose="020B0604020202020204" pitchFamily="34" charset="0"/>
              <a:buNone/>
            </a:pPr>
            <a:r>
              <a:rPr lang="da-DK" b="1" dirty="0" smtClean="0"/>
              <a:t> </a:t>
            </a:r>
          </a:p>
        </p:txBody>
      </p:sp>
      <p:sp>
        <p:nvSpPr>
          <p:cNvPr id="4" name="Pladsholder til slidenummer 3"/>
          <p:cNvSpPr>
            <a:spLocks noGrp="1"/>
          </p:cNvSpPr>
          <p:nvPr>
            <p:ph type="sldNum" sz="quarter" idx="10"/>
          </p:nvPr>
        </p:nvSpPr>
        <p:spPr/>
        <p:txBody>
          <a:bodyPr/>
          <a:lstStyle/>
          <a:p>
            <a:fld id="{88253CD3-4743-4F95-A333-B157ADAD61CF}" type="slidenum">
              <a:rPr lang="da-DK" smtClean="0"/>
              <a:t>17</a:t>
            </a:fld>
            <a:endParaRPr lang="da-DK"/>
          </a:p>
        </p:txBody>
      </p:sp>
    </p:spTree>
    <p:extLst>
      <p:ext uri="{BB962C8B-B14F-4D97-AF65-F5344CB8AC3E}">
        <p14:creationId xmlns:p14="http://schemas.microsoft.com/office/powerpoint/2010/main" val="25187646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Font typeface="Arial" panose="020B0604020202020204" pitchFamily="34" charset="0"/>
              <a:buNone/>
            </a:pPr>
            <a:r>
              <a:rPr lang="da-DK" b="1" dirty="0" smtClean="0"/>
              <a:t> </a:t>
            </a:r>
          </a:p>
        </p:txBody>
      </p:sp>
      <p:sp>
        <p:nvSpPr>
          <p:cNvPr id="4" name="Pladsholder til slidenummer 3"/>
          <p:cNvSpPr>
            <a:spLocks noGrp="1"/>
          </p:cNvSpPr>
          <p:nvPr>
            <p:ph type="sldNum" sz="quarter" idx="10"/>
          </p:nvPr>
        </p:nvSpPr>
        <p:spPr/>
        <p:txBody>
          <a:bodyPr/>
          <a:lstStyle/>
          <a:p>
            <a:fld id="{88253CD3-4743-4F95-A333-B157ADAD61CF}" type="slidenum">
              <a:rPr lang="da-DK" smtClean="0"/>
              <a:t>18</a:t>
            </a:fld>
            <a:endParaRPr lang="da-DK"/>
          </a:p>
        </p:txBody>
      </p:sp>
    </p:spTree>
    <p:extLst>
      <p:ext uri="{BB962C8B-B14F-4D97-AF65-F5344CB8AC3E}">
        <p14:creationId xmlns:p14="http://schemas.microsoft.com/office/powerpoint/2010/main" val="23120975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Font typeface="Arial" panose="020B0604020202020204" pitchFamily="34" charset="0"/>
              <a:buNone/>
            </a:pPr>
            <a:r>
              <a:rPr lang="da-DK" b="1" dirty="0" smtClean="0"/>
              <a:t> </a:t>
            </a:r>
          </a:p>
        </p:txBody>
      </p:sp>
      <p:sp>
        <p:nvSpPr>
          <p:cNvPr id="4" name="Pladsholder til slidenummer 3"/>
          <p:cNvSpPr>
            <a:spLocks noGrp="1"/>
          </p:cNvSpPr>
          <p:nvPr>
            <p:ph type="sldNum" sz="quarter" idx="10"/>
          </p:nvPr>
        </p:nvSpPr>
        <p:spPr/>
        <p:txBody>
          <a:bodyPr/>
          <a:lstStyle/>
          <a:p>
            <a:fld id="{88253CD3-4743-4F95-A333-B157ADAD61CF}" type="slidenum">
              <a:rPr lang="da-DK" smtClean="0"/>
              <a:t>19</a:t>
            </a:fld>
            <a:endParaRPr lang="da-DK"/>
          </a:p>
        </p:txBody>
      </p:sp>
    </p:spTree>
    <p:extLst>
      <p:ext uri="{BB962C8B-B14F-4D97-AF65-F5344CB8AC3E}">
        <p14:creationId xmlns:p14="http://schemas.microsoft.com/office/powerpoint/2010/main" val="33821907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Font typeface="Arial" panose="020B0604020202020204" pitchFamily="34" charset="0"/>
              <a:buNone/>
            </a:pPr>
            <a:r>
              <a:rPr lang="da-DK" b="1" dirty="0" smtClean="0"/>
              <a:t> </a:t>
            </a:r>
          </a:p>
        </p:txBody>
      </p:sp>
      <p:sp>
        <p:nvSpPr>
          <p:cNvPr id="4" name="Pladsholder til slidenummer 3"/>
          <p:cNvSpPr>
            <a:spLocks noGrp="1"/>
          </p:cNvSpPr>
          <p:nvPr>
            <p:ph type="sldNum" sz="quarter" idx="10"/>
          </p:nvPr>
        </p:nvSpPr>
        <p:spPr/>
        <p:txBody>
          <a:bodyPr/>
          <a:lstStyle/>
          <a:p>
            <a:fld id="{88253CD3-4743-4F95-A333-B157ADAD61CF}" type="slidenum">
              <a:rPr lang="da-DK" smtClean="0"/>
              <a:t>20</a:t>
            </a:fld>
            <a:endParaRPr lang="da-DK"/>
          </a:p>
        </p:txBody>
      </p:sp>
    </p:spTree>
    <p:extLst>
      <p:ext uri="{BB962C8B-B14F-4D97-AF65-F5344CB8AC3E}">
        <p14:creationId xmlns:p14="http://schemas.microsoft.com/office/powerpoint/2010/main" val="2337249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88253CD3-4743-4F95-A333-B157ADAD61CF}" type="slidenum">
              <a:rPr lang="da-DK" smtClean="0"/>
              <a:t>2</a:t>
            </a:fld>
            <a:endParaRPr lang="da-DK"/>
          </a:p>
        </p:txBody>
      </p:sp>
    </p:spTree>
    <p:extLst>
      <p:ext uri="{BB962C8B-B14F-4D97-AF65-F5344CB8AC3E}">
        <p14:creationId xmlns:p14="http://schemas.microsoft.com/office/powerpoint/2010/main" val="29745864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Font typeface="Arial" panose="020B0604020202020204" pitchFamily="34" charset="0"/>
              <a:buNone/>
            </a:pPr>
            <a:r>
              <a:rPr lang="da-DK" b="1" dirty="0" smtClean="0"/>
              <a:t> </a:t>
            </a:r>
          </a:p>
        </p:txBody>
      </p:sp>
      <p:sp>
        <p:nvSpPr>
          <p:cNvPr id="4" name="Pladsholder til slidenummer 3"/>
          <p:cNvSpPr>
            <a:spLocks noGrp="1"/>
          </p:cNvSpPr>
          <p:nvPr>
            <p:ph type="sldNum" sz="quarter" idx="10"/>
          </p:nvPr>
        </p:nvSpPr>
        <p:spPr/>
        <p:txBody>
          <a:bodyPr/>
          <a:lstStyle/>
          <a:p>
            <a:fld id="{88253CD3-4743-4F95-A333-B157ADAD61CF}" type="slidenum">
              <a:rPr lang="da-DK" smtClean="0"/>
              <a:t>21</a:t>
            </a:fld>
            <a:endParaRPr lang="da-DK"/>
          </a:p>
        </p:txBody>
      </p:sp>
    </p:spTree>
    <p:extLst>
      <p:ext uri="{BB962C8B-B14F-4D97-AF65-F5344CB8AC3E}">
        <p14:creationId xmlns:p14="http://schemas.microsoft.com/office/powerpoint/2010/main" val="31385777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None/>
            </a:pPr>
            <a:r>
              <a:rPr lang="da-DK" altLang="da-DK" sz="1200" b="0" dirty="0" smtClean="0">
                <a:latin typeface="Calibri" panose="020F0502020204030204" pitchFamily="34" charset="0"/>
                <a:cs typeface="Calibri" panose="020F0502020204030204" pitchFamily="34" charset="0"/>
              </a:rPr>
              <a:t> </a:t>
            </a:r>
            <a:endParaRPr lang="da-DK" dirty="0"/>
          </a:p>
        </p:txBody>
      </p:sp>
      <p:sp>
        <p:nvSpPr>
          <p:cNvPr id="4" name="Pladsholder til slidenummer 3"/>
          <p:cNvSpPr>
            <a:spLocks noGrp="1"/>
          </p:cNvSpPr>
          <p:nvPr>
            <p:ph type="sldNum" sz="quarter" idx="10"/>
          </p:nvPr>
        </p:nvSpPr>
        <p:spPr/>
        <p:txBody>
          <a:bodyPr/>
          <a:lstStyle/>
          <a:p>
            <a:fld id="{88253CD3-4743-4F95-A333-B157ADAD61CF}" type="slidenum">
              <a:rPr lang="da-DK" smtClean="0"/>
              <a:t>22</a:t>
            </a:fld>
            <a:endParaRPr lang="da-DK"/>
          </a:p>
        </p:txBody>
      </p:sp>
    </p:spTree>
    <p:extLst>
      <p:ext uri="{BB962C8B-B14F-4D97-AF65-F5344CB8AC3E}">
        <p14:creationId xmlns:p14="http://schemas.microsoft.com/office/powerpoint/2010/main" val="3164557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 </a:t>
            </a:r>
            <a:endParaRPr lang="da-DK" dirty="0"/>
          </a:p>
        </p:txBody>
      </p:sp>
      <p:sp>
        <p:nvSpPr>
          <p:cNvPr id="4" name="Pladsholder til slidenummer 3"/>
          <p:cNvSpPr>
            <a:spLocks noGrp="1"/>
          </p:cNvSpPr>
          <p:nvPr>
            <p:ph type="sldNum" sz="quarter" idx="10"/>
          </p:nvPr>
        </p:nvSpPr>
        <p:spPr/>
        <p:txBody>
          <a:bodyPr/>
          <a:lstStyle/>
          <a:p>
            <a:fld id="{88253CD3-4743-4F95-A333-B157ADAD61CF}" type="slidenum">
              <a:rPr lang="da-DK" smtClean="0"/>
              <a:t>23</a:t>
            </a:fld>
            <a:endParaRPr lang="da-DK"/>
          </a:p>
        </p:txBody>
      </p:sp>
    </p:spTree>
    <p:extLst>
      <p:ext uri="{BB962C8B-B14F-4D97-AF65-F5344CB8AC3E}">
        <p14:creationId xmlns:p14="http://schemas.microsoft.com/office/powerpoint/2010/main" val="869088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88253CD3-4743-4F95-A333-B157ADAD61CF}" type="slidenum">
              <a:rPr lang="da-DK" smtClean="0"/>
              <a:t>4</a:t>
            </a:fld>
            <a:endParaRPr lang="da-DK"/>
          </a:p>
        </p:txBody>
      </p:sp>
    </p:spTree>
    <p:extLst>
      <p:ext uri="{BB962C8B-B14F-4D97-AF65-F5344CB8AC3E}">
        <p14:creationId xmlns:p14="http://schemas.microsoft.com/office/powerpoint/2010/main" val="1220837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Font typeface="Arial" panose="020B0604020202020204" pitchFamily="34" charset="0"/>
              <a:buNone/>
            </a:pPr>
            <a:r>
              <a:rPr lang="da-DK" b="1" dirty="0" smtClean="0"/>
              <a:t> </a:t>
            </a:r>
          </a:p>
        </p:txBody>
      </p:sp>
      <p:sp>
        <p:nvSpPr>
          <p:cNvPr id="4" name="Pladsholder til slidenummer 3"/>
          <p:cNvSpPr>
            <a:spLocks noGrp="1"/>
          </p:cNvSpPr>
          <p:nvPr>
            <p:ph type="sldNum" sz="quarter" idx="10"/>
          </p:nvPr>
        </p:nvSpPr>
        <p:spPr/>
        <p:txBody>
          <a:bodyPr/>
          <a:lstStyle/>
          <a:p>
            <a:fld id="{88253CD3-4743-4F95-A333-B157ADAD61CF}" type="slidenum">
              <a:rPr lang="da-DK" smtClean="0"/>
              <a:t>5</a:t>
            </a:fld>
            <a:endParaRPr lang="da-DK"/>
          </a:p>
        </p:txBody>
      </p:sp>
    </p:spTree>
    <p:extLst>
      <p:ext uri="{BB962C8B-B14F-4D97-AF65-F5344CB8AC3E}">
        <p14:creationId xmlns:p14="http://schemas.microsoft.com/office/powerpoint/2010/main" val="2857366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88253CD3-4743-4F95-A333-B157ADAD61CF}" type="slidenum">
              <a:rPr lang="da-DK" smtClean="0"/>
              <a:t>6</a:t>
            </a:fld>
            <a:endParaRPr lang="da-DK"/>
          </a:p>
        </p:txBody>
      </p:sp>
    </p:spTree>
    <p:extLst>
      <p:ext uri="{BB962C8B-B14F-4D97-AF65-F5344CB8AC3E}">
        <p14:creationId xmlns:p14="http://schemas.microsoft.com/office/powerpoint/2010/main" val="106709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altLang="da-DK" dirty="0" smtClean="0">
                <a:solidFill>
                  <a:schemeClr val="tx2"/>
                </a:solidFill>
                <a:latin typeface="Calibri" panose="020F0502020204030204" pitchFamily="34" charset="0"/>
                <a:cs typeface="Calibri" panose="020F0502020204030204" pitchFamily="34" charset="0"/>
              </a:rPr>
              <a:t> </a:t>
            </a:r>
            <a:endParaRPr lang="da-DK" dirty="0"/>
          </a:p>
        </p:txBody>
      </p:sp>
      <p:sp>
        <p:nvSpPr>
          <p:cNvPr id="4" name="Pladsholder til slidenummer 3"/>
          <p:cNvSpPr>
            <a:spLocks noGrp="1"/>
          </p:cNvSpPr>
          <p:nvPr>
            <p:ph type="sldNum" sz="quarter" idx="10"/>
          </p:nvPr>
        </p:nvSpPr>
        <p:spPr/>
        <p:txBody>
          <a:bodyPr/>
          <a:lstStyle/>
          <a:p>
            <a:fld id="{88253CD3-4743-4F95-A333-B157ADAD61CF}" type="slidenum">
              <a:rPr lang="da-DK" smtClean="0"/>
              <a:t>7</a:t>
            </a:fld>
            <a:endParaRPr lang="da-DK"/>
          </a:p>
        </p:txBody>
      </p:sp>
    </p:spTree>
    <p:extLst>
      <p:ext uri="{BB962C8B-B14F-4D97-AF65-F5344CB8AC3E}">
        <p14:creationId xmlns:p14="http://schemas.microsoft.com/office/powerpoint/2010/main" val="14659174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None/>
            </a:pPr>
            <a:r>
              <a:rPr lang="da-DK" altLang="da-DK" sz="1200" b="0" dirty="0" smtClean="0">
                <a:latin typeface="Calibri" panose="020F0502020204030204" pitchFamily="34" charset="0"/>
                <a:cs typeface="Calibri" panose="020F0502020204030204" pitchFamily="34" charset="0"/>
              </a:rPr>
              <a:t> </a:t>
            </a:r>
            <a:endParaRPr lang="da-DK" dirty="0"/>
          </a:p>
        </p:txBody>
      </p:sp>
      <p:sp>
        <p:nvSpPr>
          <p:cNvPr id="4" name="Pladsholder til slidenummer 3"/>
          <p:cNvSpPr>
            <a:spLocks noGrp="1"/>
          </p:cNvSpPr>
          <p:nvPr>
            <p:ph type="sldNum" sz="quarter" idx="10"/>
          </p:nvPr>
        </p:nvSpPr>
        <p:spPr/>
        <p:txBody>
          <a:bodyPr/>
          <a:lstStyle/>
          <a:p>
            <a:fld id="{88253CD3-4743-4F95-A333-B157ADAD61CF}" type="slidenum">
              <a:rPr lang="da-DK" smtClean="0"/>
              <a:t>8</a:t>
            </a:fld>
            <a:endParaRPr lang="da-DK"/>
          </a:p>
        </p:txBody>
      </p:sp>
    </p:spTree>
    <p:extLst>
      <p:ext uri="{BB962C8B-B14F-4D97-AF65-F5344CB8AC3E}">
        <p14:creationId xmlns:p14="http://schemas.microsoft.com/office/powerpoint/2010/main" val="3443354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88253CD3-4743-4F95-A333-B157ADAD61CF}" type="slidenum">
              <a:rPr lang="da-DK" smtClean="0"/>
              <a:t>9</a:t>
            </a:fld>
            <a:endParaRPr lang="da-DK"/>
          </a:p>
        </p:txBody>
      </p:sp>
    </p:spTree>
    <p:extLst>
      <p:ext uri="{BB962C8B-B14F-4D97-AF65-F5344CB8AC3E}">
        <p14:creationId xmlns:p14="http://schemas.microsoft.com/office/powerpoint/2010/main" val="3861822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smtClean="0"/>
              <a:t> </a:t>
            </a:r>
            <a:endParaRPr lang="da-DK" dirty="0"/>
          </a:p>
        </p:txBody>
      </p:sp>
      <p:sp>
        <p:nvSpPr>
          <p:cNvPr id="4" name="Pladsholder til slidenummer 3"/>
          <p:cNvSpPr>
            <a:spLocks noGrp="1"/>
          </p:cNvSpPr>
          <p:nvPr>
            <p:ph type="sldNum" sz="quarter" idx="10"/>
          </p:nvPr>
        </p:nvSpPr>
        <p:spPr/>
        <p:txBody>
          <a:bodyPr/>
          <a:lstStyle/>
          <a:p>
            <a:fld id="{88253CD3-4743-4F95-A333-B157ADAD61CF}" type="slidenum">
              <a:rPr lang="da-DK" smtClean="0"/>
              <a:t>10</a:t>
            </a:fld>
            <a:endParaRPr lang="da-DK"/>
          </a:p>
        </p:txBody>
      </p:sp>
    </p:spTree>
    <p:extLst>
      <p:ext uri="{BB962C8B-B14F-4D97-AF65-F5344CB8AC3E}">
        <p14:creationId xmlns:p14="http://schemas.microsoft.com/office/powerpoint/2010/main" val="1132307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a-DK" smtClean="0"/>
              <a:t>Klik for at redigere i master</a:t>
            </a:r>
            <a:endParaRPr lang="da-DK"/>
          </a:p>
        </p:txBody>
      </p:sp>
      <p:sp>
        <p:nvSpPr>
          <p:cNvPr id="3" name="U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smtClean="0"/>
              <a:t>Klik for at redigere undertiteltypografien i masteren</a:t>
            </a:r>
            <a:endParaRPr lang="da-DK"/>
          </a:p>
        </p:txBody>
      </p:sp>
      <p:sp>
        <p:nvSpPr>
          <p:cNvPr id="4" name="Pladsholder til dato 3"/>
          <p:cNvSpPr>
            <a:spLocks noGrp="1"/>
          </p:cNvSpPr>
          <p:nvPr>
            <p:ph type="dt" sz="half" idx="10"/>
          </p:nvPr>
        </p:nvSpPr>
        <p:spPr/>
        <p:txBody>
          <a:bodyPr/>
          <a:lstStyle/>
          <a:p>
            <a:fld id="{976FEB89-4D90-4E6D-8122-3BB713CD24C0}" type="datetimeFigureOut">
              <a:rPr lang="da-DK" smtClean="0"/>
              <a:t>20-07-2022</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A68273DC-35CD-479A-9AD6-0BF04F798999}" type="slidenum">
              <a:rPr lang="da-DK" smtClean="0"/>
              <a:t>‹nr.›</a:t>
            </a:fld>
            <a:endParaRPr lang="da-DK"/>
          </a:p>
        </p:txBody>
      </p:sp>
    </p:spTree>
    <p:extLst>
      <p:ext uri="{BB962C8B-B14F-4D97-AF65-F5344CB8AC3E}">
        <p14:creationId xmlns:p14="http://schemas.microsoft.com/office/powerpoint/2010/main" val="4248730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lodret titel 2"/>
          <p:cNvSpPr>
            <a:spLocks noGrp="1"/>
          </p:cNvSpPr>
          <p:nvPr>
            <p:ph type="body" orient="vert" idx="1"/>
          </p:nvPr>
        </p:nvSpPr>
        <p:spPr/>
        <p:txBody>
          <a:bodyPr vert="eaVert"/>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976FEB89-4D90-4E6D-8122-3BB713CD24C0}" type="datetimeFigureOut">
              <a:rPr lang="da-DK" smtClean="0"/>
              <a:t>20-07-2022</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A68273DC-35CD-479A-9AD6-0BF04F798999}" type="slidenum">
              <a:rPr lang="da-DK" smtClean="0"/>
              <a:t>‹nr.›</a:t>
            </a:fld>
            <a:endParaRPr lang="da-DK"/>
          </a:p>
        </p:txBody>
      </p:sp>
    </p:spTree>
    <p:extLst>
      <p:ext uri="{BB962C8B-B14F-4D97-AF65-F5344CB8AC3E}">
        <p14:creationId xmlns:p14="http://schemas.microsoft.com/office/powerpoint/2010/main" val="1958853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8724900" y="365125"/>
            <a:ext cx="2628900" cy="5811838"/>
          </a:xfrm>
        </p:spPr>
        <p:txBody>
          <a:bodyPr vert="eaVert"/>
          <a:lstStyle/>
          <a:p>
            <a:r>
              <a:rPr lang="da-DK" smtClean="0"/>
              <a:t>Klik for at redigere i master</a:t>
            </a:r>
            <a:endParaRPr lang="da-DK"/>
          </a:p>
        </p:txBody>
      </p:sp>
      <p:sp>
        <p:nvSpPr>
          <p:cNvPr id="3" name="Pladsholder til lodret titel 2"/>
          <p:cNvSpPr>
            <a:spLocks noGrp="1"/>
          </p:cNvSpPr>
          <p:nvPr>
            <p:ph type="body" orient="vert" idx="1"/>
          </p:nvPr>
        </p:nvSpPr>
        <p:spPr>
          <a:xfrm>
            <a:off x="838200" y="365125"/>
            <a:ext cx="7734300" cy="5811838"/>
          </a:xfrm>
        </p:spPr>
        <p:txBody>
          <a:bodyPr vert="eaVert"/>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976FEB89-4D90-4E6D-8122-3BB713CD24C0}" type="datetimeFigureOut">
              <a:rPr lang="da-DK" smtClean="0"/>
              <a:t>20-07-2022</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A68273DC-35CD-479A-9AD6-0BF04F798999}" type="slidenum">
              <a:rPr lang="da-DK" smtClean="0"/>
              <a:t>‹nr.›</a:t>
            </a:fld>
            <a:endParaRPr lang="da-DK"/>
          </a:p>
        </p:txBody>
      </p:sp>
    </p:spTree>
    <p:extLst>
      <p:ext uri="{BB962C8B-B14F-4D97-AF65-F5344CB8AC3E}">
        <p14:creationId xmlns:p14="http://schemas.microsoft.com/office/powerpoint/2010/main" val="906285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idx="1"/>
          </p:nvPr>
        </p:nvSpPr>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976FEB89-4D90-4E6D-8122-3BB713CD24C0}" type="datetimeFigureOut">
              <a:rPr lang="da-DK" smtClean="0"/>
              <a:t>20-07-2022</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A68273DC-35CD-479A-9AD6-0BF04F798999}" type="slidenum">
              <a:rPr lang="da-DK" smtClean="0"/>
              <a:t>‹nr.›</a:t>
            </a:fld>
            <a:endParaRPr lang="da-DK"/>
          </a:p>
        </p:txBody>
      </p:sp>
    </p:spTree>
    <p:extLst>
      <p:ext uri="{BB962C8B-B14F-4D97-AF65-F5344CB8AC3E}">
        <p14:creationId xmlns:p14="http://schemas.microsoft.com/office/powerpoint/2010/main" val="539025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a-DK" smtClean="0"/>
              <a:t>Klik for at redigere i master</a:t>
            </a:r>
            <a:endParaRPr lang="da-DK"/>
          </a:p>
        </p:txBody>
      </p:sp>
      <p:sp>
        <p:nvSpPr>
          <p:cNvPr id="3" name="Pladsholder til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smtClean="0"/>
              <a:t>Rediger typografien i masterens</a:t>
            </a:r>
          </a:p>
        </p:txBody>
      </p:sp>
      <p:sp>
        <p:nvSpPr>
          <p:cNvPr id="4" name="Pladsholder til dato 3"/>
          <p:cNvSpPr>
            <a:spLocks noGrp="1"/>
          </p:cNvSpPr>
          <p:nvPr>
            <p:ph type="dt" sz="half" idx="10"/>
          </p:nvPr>
        </p:nvSpPr>
        <p:spPr/>
        <p:txBody>
          <a:bodyPr/>
          <a:lstStyle/>
          <a:p>
            <a:fld id="{976FEB89-4D90-4E6D-8122-3BB713CD24C0}" type="datetimeFigureOut">
              <a:rPr lang="da-DK" smtClean="0"/>
              <a:t>20-07-2022</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A68273DC-35CD-479A-9AD6-0BF04F798999}" type="slidenum">
              <a:rPr lang="da-DK" smtClean="0"/>
              <a:t>‹nr.›</a:t>
            </a:fld>
            <a:endParaRPr lang="da-DK"/>
          </a:p>
        </p:txBody>
      </p:sp>
    </p:spTree>
    <p:extLst>
      <p:ext uri="{BB962C8B-B14F-4D97-AF65-F5344CB8AC3E}">
        <p14:creationId xmlns:p14="http://schemas.microsoft.com/office/powerpoint/2010/main" val="2986440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sz="half" idx="1"/>
          </p:nvPr>
        </p:nvSpPr>
        <p:spPr>
          <a:xfrm>
            <a:off x="838200" y="1825625"/>
            <a:ext cx="5181600" cy="4351338"/>
          </a:xfr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6172200" y="1825625"/>
            <a:ext cx="5181600" cy="4351338"/>
          </a:xfr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p:txBody>
          <a:bodyPr/>
          <a:lstStyle/>
          <a:p>
            <a:fld id="{976FEB89-4D90-4E6D-8122-3BB713CD24C0}" type="datetimeFigureOut">
              <a:rPr lang="da-DK" smtClean="0"/>
              <a:t>20-07-2022</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A68273DC-35CD-479A-9AD6-0BF04F798999}" type="slidenum">
              <a:rPr lang="da-DK" smtClean="0"/>
              <a:t>‹nr.›</a:t>
            </a:fld>
            <a:endParaRPr lang="da-DK"/>
          </a:p>
        </p:txBody>
      </p:sp>
    </p:spTree>
    <p:extLst>
      <p:ext uri="{BB962C8B-B14F-4D97-AF65-F5344CB8AC3E}">
        <p14:creationId xmlns:p14="http://schemas.microsoft.com/office/powerpoint/2010/main" val="987931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a-DK" smtClean="0"/>
              <a:t>Klik for at redigere i master</a:t>
            </a:r>
            <a:endParaRPr lang="da-DK"/>
          </a:p>
        </p:txBody>
      </p:sp>
      <p:sp>
        <p:nvSpPr>
          <p:cNvPr id="3" name="Pladsholder til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Rediger typografien i masterens</a:t>
            </a:r>
          </a:p>
        </p:txBody>
      </p:sp>
      <p:sp>
        <p:nvSpPr>
          <p:cNvPr id="4" name="Pladsholder til indhold 3"/>
          <p:cNvSpPr>
            <a:spLocks noGrp="1"/>
          </p:cNvSpPr>
          <p:nvPr>
            <p:ph sz="half" idx="2"/>
          </p:nvPr>
        </p:nvSpPr>
        <p:spPr>
          <a:xfrm>
            <a:off x="839788" y="2505075"/>
            <a:ext cx="5157787" cy="3684588"/>
          </a:xfr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Rediger typografien i masterens</a:t>
            </a:r>
          </a:p>
        </p:txBody>
      </p:sp>
      <p:sp>
        <p:nvSpPr>
          <p:cNvPr id="6" name="Pladsholder til indhold 5"/>
          <p:cNvSpPr>
            <a:spLocks noGrp="1"/>
          </p:cNvSpPr>
          <p:nvPr>
            <p:ph sz="quarter" idx="4"/>
          </p:nvPr>
        </p:nvSpPr>
        <p:spPr>
          <a:xfrm>
            <a:off x="6172200" y="2505075"/>
            <a:ext cx="5183188" cy="3684588"/>
          </a:xfr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6"/>
          <p:cNvSpPr>
            <a:spLocks noGrp="1"/>
          </p:cNvSpPr>
          <p:nvPr>
            <p:ph type="dt" sz="half" idx="10"/>
          </p:nvPr>
        </p:nvSpPr>
        <p:spPr/>
        <p:txBody>
          <a:bodyPr/>
          <a:lstStyle/>
          <a:p>
            <a:fld id="{976FEB89-4D90-4E6D-8122-3BB713CD24C0}" type="datetimeFigureOut">
              <a:rPr lang="da-DK" smtClean="0"/>
              <a:t>20-07-2022</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slidenummer 8"/>
          <p:cNvSpPr>
            <a:spLocks noGrp="1"/>
          </p:cNvSpPr>
          <p:nvPr>
            <p:ph type="sldNum" sz="quarter" idx="12"/>
          </p:nvPr>
        </p:nvSpPr>
        <p:spPr/>
        <p:txBody>
          <a:bodyPr/>
          <a:lstStyle/>
          <a:p>
            <a:fld id="{A68273DC-35CD-479A-9AD6-0BF04F798999}" type="slidenum">
              <a:rPr lang="da-DK" smtClean="0"/>
              <a:t>‹nr.›</a:t>
            </a:fld>
            <a:endParaRPr lang="da-DK"/>
          </a:p>
        </p:txBody>
      </p:sp>
    </p:spTree>
    <p:extLst>
      <p:ext uri="{BB962C8B-B14F-4D97-AF65-F5344CB8AC3E}">
        <p14:creationId xmlns:p14="http://schemas.microsoft.com/office/powerpoint/2010/main" val="3807090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dato 2"/>
          <p:cNvSpPr>
            <a:spLocks noGrp="1"/>
          </p:cNvSpPr>
          <p:nvPr>
            <p:ph type="dt" sz="half" idx="10"/>
          </p:nvPr>
        </p:nvSpPr>
        <p:spPr/>
        <p:txBody>
          <a:bodyPr/>
          <a:lstStyle/>
          <a:p>
            <a:fld id="{976FEB89-4D90-4E6D-8122-3BB713CD24C0}" type="datetimeFigureOut">
              <a:rPr lang="da-DK" smtClean="0"/>
              <a:t>20-07-2022</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slidenummer 4"/>
          <p:cNvSpPr>
            <a:spLocks noGrp="1"/>
          </p:cNvSpPr>
          <p:nvPr>
            <p:ph type="sldNum" sz="quarter" idx="12"/>
          </p:nvPr>
        </p:nvSpPr>
        <p:spPr/>
        <p:txBody>
          <a:bodyPr/>
          <a:lstStyle/>
          <a:p>
            <a:fld id="{A68273DC-35CD-479A-9AD6-0BF04F798999}" type="slidenum">
              <a:rPr lang="da-DK" smtClean="0"/>
              <a:t>‹nr.›</a:t>
            </a:fld>
            <a:endParaRPr lang="da-DK"/>
          </a:p>
        </p:txBody>
      </p:sp>
    </p:spTree>
    <p:extLst>
      <p:ext uri="{BB962C8B-B14F-4D97-AF65-F5344CB8AC3E}">
        <p14:creationId xmlns:p14="http://schemas.microsoft.com/office/powerpoint/2010/main" val="2711823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976FEB89-4D90-4E6D-8122-3BB713CD24C0}" type="datetimeFigureOut">
              <a:rPr lang="da-DK" smtClean="0"/>
              <a:t>20-07-2022</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slidenummer 3"/>
          <p:cNvSpPr>
            <a:spLocks noGrp="1"/>
          </p:cNvSpPr>
          <p:nvPr>
            <p:ph type="sldNum" sz="quarter" idx="12"/>
          </p:nvPr>
        </p:nvSpPr>
        <p:spPr/>
        <p:txBody>
          <a:bodyPr/>
          <a:lstStyle/>
          <a:p>
            <a:fld id="{A68273DC-35CD-479A-9AD6-0BF04F798999}" type="slidenum">
              <a:rPr lang="da-DK" smtClean="0"/>
              <a:t>‹nr.›</a:t>
            </a:fld>
            <a:endParaRPr lang="da-DK"/>
          </a:p>
        </p:txBody>
      </p:sp>
    </p:spTree>
    <p:extLst>
      <p:ext uri="{BB962C8B-B14F-4D97-AF65-F5344CB8AC3E}">
        <p14:creationId xmlns:p14="http://schemas.microsoft.com/office/powerpoint/2010/main" val="4046960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smtClean="0"/>
              <a:t>Klik for at redigere i master</a:t>
            </a:r>
            <a:endParaRPr lang="da-DK"/>
          </a:p>
        </p:txBody>
      </p:sp>
      <p:sp>
        <p:nvSpPr>
          <p:cNvPr id="3" name="Pladsholder til ind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smtClean="0"/>
              <a:t>Rediger typografien i masterens</a:t>
            </a:r>
          </a:p>
        </p:txBody>
      </p:sp>
      <p:sp>
        <p:nvSpPr>
          <p:cNvPr id="5" name="Pladsholder til dato 4"/>
          <p:cNvSpPr>
            <a:spLocks noGrp="1"/>
          </p:cNvSpPr>
          <p:nvPr>
            <p:ph type="dt" sz="half" idx="10"/>
          </p:nvPr>
        </p:nvSpPr>
        <p:spPr/>
        <p:txBody>
          <a:bodyPr/>
          <a:lstStyle/>
          <a:p>
            <a:fld id="{976FEB89-4D90-4E6D-8122-3BB713CD24C0}" type="datetimeFigureOut">
              <a:rPr lang="da-DK" smtClean="0"/>
              <a:t>20-07-2022</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A68273DC-35CD-479A-9AD6-0BF04F798999}" type="slidenum">
              <a:rPr lang="da-DK" smtClean="0"/>
              <a:t>‹nr.›</a:t>
            </a:fld>
            <a:endParaRPr lang="da-DK"/>
          </a:p>
        </p:txBody>
      </p:sp>
    </p:spTree>
    <p:extLst>
      <p:ext uri="{BB962C8B-B14F-4D97-AF65-F5344CB8AC3E}">
        <p14:creationId xmlns:p14="http://schemas.microsoft.com/office/powerpoint/2010/main" val="75416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smtClean="0"/>
              <a:t>Klik for at redigere i master</a:t>
            </a:r>
            <a:endParaRPr lang="da-DK"/>
          </a:p>
        </p:txBody>
      </p:sp>
      <p:sp>
        <p:nvSpPr>
          <p:cNvPr id="3" name="Pladsholder til bille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smtClean="0"/>
              <a:t>Rediger typografien i masterens</a:t>
            </a:r>
          </a:p>
        </p:txBody>
      </p:sp>
      <p:sp>
        <p:nvSpPr>
          <p:cNvPr id="5" name="Pladsholder til dato 4"/>
          <p:cNvSpPr>
            <a:spLocks noGrp="1"/>
          </p:cNvSpPr>
          <p:nvPr>
            <p:ph type="dt" sz="half" idx="10"/>
          </p:nvPr>
        </p:nvSpPr>
        <p:spPr/>
        <p:txBody>
          <a:bodyPr/>
          <a:lstStyle/>
          <a:p>
            <a:fld id="{976FEB89-4D90-4E6D-8122-3BB713CD24C0}" type="datetimeFigureOut">
              <a:rPr lang="da-DK" smtClean="0"/>
              <a:t>20-07-2022</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A68273DC-35CD-479A-9AD6-0BF04F798999}" type="slidenum">
              <a:rPr lang="da-DK" smtClean="0"/>
              <a:t>‹nr.›</a:t>
            </a:fld>
            <a:endParaRPr lang="da-DK"/>
          </a:p>
        </p:txBody>
      </p:sp>
    </p:spTree>
    <p:extLst>
      <p:ext uri="{BB962C8B-B14F-4D97-AF65-F5344CB8AC3E}">
        <p14:creationId xmlns:p14="http://schemas.microsoft.com/office/powerpoint/2010/main" val="2407687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smtClean="0"/>
              <a:t>Klik for at redigere i master</a:t>
            </a:r>
            <a:endParaRPr lang="da-DK"/>
          </a:p>
        </p:txBody>
      </p:sp>
      <p:sp>
        <p:nvSpPr>
          <p:cNvPr id="3" name="Pladsholder til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6FEB89-4D90-4E6D-8122-3BB713CD24C0}" type="datetimeFigureOut">
              <a:rPr lang="da-DK" smtClean="0"/>
              <a:t>20-07-2022</a:t>
            </a:fld>
            <a:endParaRPr lang="da-DK"/>
          </a:p>
        </p:txBody>
      </p:sp>
      <p:sp>
        <p:nvSpPr>
          <p:cNvPr id="5" name="Pladsholder til sidefod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8273DC-35CD-479A-9AD6-0BF04F798999}" type="slidenum">
              <a:rPr lang="da-DK" smtClean="0"/>
              <a:t>‹nr.›</a:t>
            </a:fld>
            <a:endParaRPr lang="da-DK"/>
          </a:p>
        </p:txBody>
      </p:sp>
    </p:spTree>
    <p:extLst>
      <p:ext uri="{BB962C8B-B14F-4D97-AF65-F5344CB8AC3E}">
        <p14:creationId xmlns:p14="http://schemas.microsoft.com/office/powerpoint/2010/main" val="13023775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a:bodyPr>
          <a:lstStyle/>
          <a:p>
            <a:r>
              <a:rPr lang="da-DK" sz="4000" b="1" dirty="0">
                <a:solidFill>
                  <a:srgbClr val="C00000"/>
                </a:solidFill>
              </a:rPr>
              <a:t>Gode relationer og kommunikation i et borgerinddragende samarbejde mellem borgere med demens, familie, sundhedsprofessionelle og frivillige</a:t>
            </a:r>
          </a:p>
        </p:txBody>
      </p:sp>
      <p:sp>
        <p:nvSpPr>
          <p:cNvPr id="3" name="Undertitel 2"/>
          <p:cNvSpPr>
            <a:spLocks noGrp="1"/>
          </p:cNvSpPr>
          <p:nvPr>
            <p:ph type="subTitle" idx="1"/>
          </p:nvPr>
        </p:nvSpPr>
        <p:spPr>
          <a:xfrm>
            <a:off x="1524000" y="4145280"/>
            <a:ext cx="9144000" cy="1112520"/>
          </a:xfrm>
        </p:spPr>
        <p:txBody>
          <a:bodyPr>
            <a:normAutofit fontScale="92500" lnSpcReduction="20000"/>
          </a:bodyPr>
          <a:lstStyle/>
          <a:p>
            <a:r>
              <a:rPr lang="da-DK" dirty="0" smtClean="0"/>
              <a:t>Delprojekt 3</a:t>
            </a:r>
          </a:p>
          <a:p>
            <a:r>
              <a:rPr lang="da-DK" dirty="0" smtClean="0"/>
              <a:t>Projektansvarlig: Lene Moestrup</a:t>
            </a:r>
          </a:p>
          <a:p>
            <a:r>
              <a:rPr lang="da-DK" dirty="0" smtClean="0"/>
              <a:t>Projektmedarbejdere: Hanne Peoples og line Friis Pedersen</a:t>
            </a:r>
            <a:endParaRPr lang="da-DK" dirty="0"/>
          </a:p>
        </p:txBody>
      </p:sp>
    </p:spTree>
    <p:extLst>
      <p:ext uri="{BB962C8B-B14F-4D97-AF65-F5344CB8AC3E}">
        <p14:creationId xmlns:p14="http://schemas.microsoft.com/office/powerpoint/2010/main" val="40100389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854075"/>
          </a:xfrm>
        </p:spPr>
        <p:txBody>
          <a:bodyPr/>
          <a:lstStyle/>
          <a:p>
            <a:r>
              <a:rPr lang="da-DK" b="1" dirty="0" smtClean="0"/>
              <a:t>Resultater</a:t>
            </a:r>
            <a:endParaRPr lang="da-DK" b="1" dirty="0"/>
          </a:p>
        </p:txBody>
      </p:sp>
      <p:sp>
        <p:nvSpPr>
          <p:cNvPr id="3" name="Pladsholder til indhold 2"/>
          <p:cNvSpPr>
            <a:spLocks noGrp="1"/>
          </p:cNvSpPr>
          <p:nvPr>
            <p:ph idx="1"/>
          </p:nvPr>
        </p:nvSpPr>
        <p:spPr>
          <a:xfrm>
            <a:off x="838200" y="1402080"/>
            <a:ext cx="10515600" cy="5181600"/>
          </a:xfrm>
        </p:spPr>
        <p:txBody>
          <a:bodyPr>
            <a:normAutofit fontScale="85000" lnSpcReduction="20000"/>
          </a:bodyPr>
          <a:lstStyle/>
          <a:p>
            <a:pPr marL="0" indent="0">
              <a:buNone/>
            </a:pPr>
            <a:r>
              <a:rPr lang="da-DK" b="1" dirty="0" smtClean="0"/>
              <a:t>Borgerens hverdagsliv og samarbejdet med de sundhedsprofessionelle resulterede i flere emner:</a:t>
            </a:r>
          </a:p>
          <a:p>
            <a:pPr marL="0" indent="0">
              <a:buNone/>
            </a:pPr>
            <a:endParaRPr lang="da-DK" b="1" dirty="0" smtClean="0"/>
          </a:p>
          <a:p>
            <a:pPr marL="457200" indent="-457200">
              <a:buAutoNum type="arabicPeriod"/>
            </a:pPr>
            <a:r>
              <a:rPr lang="da-DK" sz="3200" b="1" dirty="0" smtClean="0">
                <a:solidFill>
                  <a:srgbClr val="C00000"/>
                </a:solidFill>
              </a:rPr>
              <a:t> </a:t>
            </a:r>
            <a:r>
              <a:rPr lang="da-DK" sz="3200" b="1" dirty="0">
                <a:solidFill>
                  <a:srgbClr val="C00000"/>
                </a:solidFill>
              </a:rPr>
              <a:t>Livshistorie – et fundament for samarbejdet?</a:t>
            </a:r>
          </a:p>
          <a:p>
            <a:r>
              <a:rPr lang="da-DK" dirty="0"/>
              <a:t>Under interviewene fortalte borgerne spontant lange historier om deres liv og  om deres fortid. </a:t>
            </a:r>
          </a:p>
          <a:p>
            <a:pPr lvl="1">
              <a:lnSpc>
                <a:spcPct val="120000"/>
              </a:lnSpc>
            </a:pPr>
            <a:r>
              <a:rPr lang="da-DK" i="1" dirty="0"/>
              <a:t>”Men… jeg var så bange for at jeg mistede mine bøger… til at læse dem”. ...om morgenen - altså jeg får avisen ind ad døren fredag, lørdag, søndag. Det har jeg gjort altid fordi så. Men den får jeg stadigvæk. Og den læser jeg. Og der er jeg stædig. Der sidder jeg og læser hele avisen. Alle ting fordi jeg vil… hele tiden kunne gøre de der ting. Så jeg er lidt stædig over det i forhold til det. ”</a:t>
            </a:r>
          </a:p>
          <a:p>
            <a:r>
              <a:rPr lang="da-DK" dirty="0"/>
              <a:t>Ingen af borgerne havde overvejet at få skrevet deres livshistorie ned (til senere brug).</a:t>
            </a:r>
          </a:p>
          <a:p>
            <a:r>
              <a:rPr lang="da-DK" dirty="0"/>
              <a:t>Ingen af borgeren kendte til Svendborg kommunes hjemmeside med forslag til livshistorie.</a:t>
            </a:r>
          </a:p>
          <a:p>
            <a:endParaRPr lang="da-DK" dirty="0"/>
          </a:p>
        </p:txBody>
      </p:sp>
    </p:spTree>
    <p:extLst>
      <p:ext uri="{BB962C8B-B14F-4D97-AF65-F5344CB8AC3E}">
        <p14:creationId xmlns:p14="http://schemas.microsoft.com/office/powerpoint/2010/main" val="2629958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838200" y="944879"/>
            <a:ext cx="10515600" cy="5232083"/>
          </a:xfrm>
        </p:spPr>
        <p:txBody>
          <a:bodyPr>
            <a:normAutofit fontScale="77500" lnSpcReduction="20000"/>
          </a:bodyPr>
          <a:lstStyle/>
          <a:p>
            <a:pPr marL="0" indent="0">
              <a:buNone/>
            </a:pPr>
            <a:r>
              <a:rPr lang="da-DK" sz="4100" b="1" dirty="0" smtClean="0">
                <a:solidFill>
                  <a:srgbClr val="C00000"/>
                </a:solidFill>
              </a:rPr>
              <a:t>2. Borgernes </a:t>
            </a:r>
            <a:r>
              <a:rPr lang="da-DK" sz="4100" b="1" dirty="0">
                <a:solidFill>
                  <a:srgbClr val="C00000"/>
                </a:solidFill>
              </a:rPr>
              <a:t>tanker om og ønsker til </a:t>
            </a:r>
            <a:r>
              <a:rPr lang="da-DK" sz="4100" b="1" dirty="0" smtClean="0">
                <a:solidFill>
                  <a:srgbClr val="C00000"/>
                </a:solidFill>
              </a:rPr>
              <a:t>fremtiden - HÅB</a:t>
            </a:r>
            <a:endParaRPr lang="da-DK" sz="4100" b="1" dirty="0">
              <a:solidFill>
                <a:srgbClr val="C00000"/>
              </a:solidFill>
            </a:endParaRPr>
          </a:p>
          <a:p>
            <a:pPr marL="0" indent="0">
              <a:buNone/>
            </a:pPr>
            <a:endParaRPr lang="da-DK" b="1" dirty="0"/>
          </a:p>
          <a:p>
            <a:pPr lvl="0">
              <a:lnSpc>
                <a:spcPct val="120000"/>
              </a:lnSpc>
            </a:pPr>
            <a:r>
              <a:rPr lang="da-DK" sz="3800" b="1" dirty="0"/>
              <a:t>Håb om at sygdommen ikke udvikler sig</a:t>
            </a:r>
          </a:p>
          <a:p>
            <a:pPr lvl="1">
              <a:lnSpc>
                <a:spcPct val="120000"/>
              </a:lnSpc>
            </a:pPr>
            <a:r>
              <a:rPr lang="da-DK" sz="3500" i="1" dirty="0"/>
              <a:t>Forholder sig kun i mindre grad til fremtiden </a:t>
            </a:r>
            <a:r>
              <a:rPr lang="da-DK" sz="3500" dirty="0"/>
              <a:t>og evt. kommende behov for offentlig sundhedsfaglig støtte. </a:t>
            </a:r>
          </a:p>
          <a:p>
            <a:pPr>
              <a:lnSpc>
                <a:spcPct val="120000"/>
              </a:lnSpc>
            </a:pPr>
            <a:r>
              <a:rPr lang="da-DK" sz="3500" dirty="0"/>
              <a:t> </a:t>
            </a:r>
            <a:r>
              <a:rPr lang="da-DK" sz="3800" b="1" dirty="0"/>
              <a:t>Håb </a:t>
            </a:r>
            <a:r>
              <a:rPr lang="da-DK" sz="3800" b="1" dirty="0" smtClean="0"/>
              <a:t>om </a:t>
            </a:r>
            <a:r>
              <a:rPr lang="da-DK" sz="3800" b="1" dirty="0"/>
              <a:t>at kunne fortsætte med at leve så almindeligt som muligt</a:t>
            </a:r>
          </a:p>
          <a:p>
            <a:pPr lvl="1">
              <a:lnSpc>
                <a:spcPct val="120000"/>
              </a:lnSpc>
            </a:pPr>
            <a:r>
              <a:rPr lang="da-DK" sz="3500" dirty="0"/>
              <a:t>Ønsker at kunne klare sig selv og fortsætte </a:t>
            </a:r>
            <a:r>
              <a:rPr lang="da-DK" sz="3500" dirty="0" smtClean="0"/>
              <a:t>hverdagen.</a:t>
            </a:r>
          </a:p>
          <a:p>
            <a:pPr marL="350838" indent="-342900">
              <a:lnSpc>
                <a:spcPct val="120000"/>
              </a:lnSpc>
            </a:pPr>
            <a:r>
              <a:rPr lang="da-DK" sz="3800" b="1" dirty="0"/>
              <a:t>Håb om at ægtefællen lever længst</a:t>
            </a:r>
          </a:p>
          <a:p>
            <a:pPr lvl="1">
              <a:lnSpc>
                <a:spcPct val="120000"/>
              </a:lnSpc>
            </a:pPr>
            <a:r>
              <a:rPr lang="da-DK" sz="3500" dirty="0"/>
              <a:t> Stor afhængighed af ægtefælle, både følelsesmæssigt og praktisk, ex.  i forhold til at komme ud af huset, gå ture, blive transporteret </a:t>
            </a:r>
            <a:r>
              <a:rPr lang="da-DK" sz="3500" dirty="0" smtClean="0"/>
              <a:t>etc.</a:t>
            </a:r>
            <a:endParaRPr lang="da-DK" sz="3500" dirty="0"/>
          </a:p>
        </p:txBody>
      </p:sp>
    </p:spTree>
    <p:extLst>
      <p:ext uri="{BB962C8B-B14F-4D97-AF65-F5344CB8AC3E}">
        <p14:creationId xmlns:p14="http://schemas.microsoft.com/office/powerpoint/2010/main" val="36041243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838200" y="944879"/>
            <a:ext cx="10515600" cy="5232083"/>
          </a:xfrm>
        </p:spPr>
        <p:txBody>
          <a:bodyPr>
            <a:normAutofit/>
          </a:bodyPr>
          <a:lstStyle/>
          <a:p>
            <a:pPr marL="0" indent="0">
              <a:buNone/>
            </a:pPr>
            <a:r>
              <a:rPr lang="da-DK" sz="4100" b="1" dirty="0">
                <a:solidFill>
                  <a:srgbClr val="C00000"/>
                </a:solidFill>
              </a:rPr>
              <a:t>3</a:t>
            </a:r>
            <a:r>
              <a:rPr lang="da-DK" sz="4100" b="1" dirty="0" smtClean="0">
                <a:solidFill>
                  <a:srgbClr val="C00000"/>
                </a:solidFill>
              </a:rPr>
              <a:t>. Samarbejdet </a:t>
            </a:r>
            <a:r>
              <a:rPr lang="da-DK" sz="4100" b="1" dirty="0">
                <a:solidFill>
                  <a:srgbClr val="C00000"/>
                </a:solidFill>
              </a:rPr>
              <a:t>med </a:t>
            </a:r>
            <a:r>
              <a:rPr lang="da-DK" sz="4100" b="1" dirty="0" smtClean="0">
                <a:solidFill>
                  <a:srgbClr val="C00000"/>
                </a:solidFill>
              </a:rPr>
              <a:t>sundhedssektoren</a:t>
            </a:r>
            <a:endParaRPr lang="da-DK" b="1" dirty="0"/>
          </a:p>
          <a:p>
            <a:pPr marL="0" indent="0">
              <a:buNone/>
            </a:pPr>
            <a:endParaRPr lang="da-DK" sz="2400" b="1" dirty="0"/>
          </a:p>
          <a:p>
            <a:r>
              <a:rPr lang="da-DK" sz="2400" dirty="0"/>
              <a:t> </a:t>
            </a:r>
            <a:r>
              <a:rPr lang="da-DK" sz="2400" b="1" dirty="0" smtClean="0"/>
              <a:t>Demenskoordinatoren - vigtig:</a:t>
            </a:r>
            <a:endParaRPr lang="da-DK" sz="2400" b="1" dirty="0"/>
          </a:p>
          <a:p>
            <a:pPr lvl="1"/>
            <a:r>
              <a:rPr lang="da-DK" dirty="0"/>
              <a:t>Tryghed ved muligheden for altid at kunne tage kontakt </a:t>
            </a:r>
          </a:p>
          <a:p>
            <a:pPr lvl="1"/>
            <a:r>
              <a:rPr lang="da-DK" dirty="0"/>
              <a:t> Utryghed og frustration ved manglende kontakt med risiko for at borgeren opgav yderligere kontakt.</a:t>
            </a:r>
          </a:p>
          <a:p>
            <a:pPr marL="457200" lvl="1" indent="0">
              <a:buNone/>
            </a:pPr>
            <a:endParaRPr lang="da-DK" dirty="0"/>
          </a:p>
          <a:p>
            <a:r>
              <a:rPr lang="da-DK" sz="2400" b="1" dirty="0"/>
              <a:t>Hjemmeplejen:</a:t>
            </a:r>
          </a:p>
          <a:p>
            <a:pPr lvl="1"/>
            <a:r>
              <a:rPr lang="da-DK" dirty="0"/>
              <a:t> </a:t>
            </a:r>
            <a:r>
              <a:rPr lang="da-DK" dirty="0" smtClean="0"/>
              <a:t>De, </a:t>
            </a:r>
            <a:r>
              <a:rPr lang="da-DK" dirty="0"/>
              <a:t>der havde </a:t>
            </a:r>
            <a:r>
              <a:rPr lang="da-DK" dirty="0" smtClean="0"/>
              <a:t>hjemmepleje, </a:t>
            </a:r>
            <a:r>
              <a:rPr lang="da-DK" dirty="0"/>
              <a:t>var særdeles positive overfor den hjælp, de fik.</a:t>
            </a:r>
          </a:p>
          <a:p>
            <a:endParaRPr lang="da-DK" dirty="0"/>
          </a:p>
        </p:txBody>
      </p:sp>
    </p:spTree>
    <p:extLst>
      <p:ext uri="{BB962C8B-B14F-4D97-AF65-F5344CB8AC3E}">
        <p14:creationId xmlns:p14="http://schemas.microsoft.com/office/powerpoint/2010/main" val="3451285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838200" y="944879"/>
            <a:ext cx="10515600" cy="5232083"/>
          </a:xfrm>
        </p:spPr>
        <p:txBody>
          <a:bodyPr>
            <a:normAutofit fontScale="92500"/>
          </a:bodyPr>
          <a:lstStyle/>
          <a:p>
            <a:pPr marL="0" indent="0">
              <a:buNone/>
            </a:pPr>
            <a:r>
              <a:rPr lang="da-DK" sz="4100" b="1" dirty="0" smtClean="0">
                <a:solidFill>
                  <a:srgbClr val="C00000"/>
                </a:solidFill>
              </a:rPr>
              <a:t>4. Aktiviteter ud af huset – fælleskab med andre</a:t>
            </a:r>
            <a:endParaRPr lang="da-DK" sz="2400" b="1" dirty="0"/>
          </a:p>
          <a:p>
            <a:pPr marL="0" lvl="0" indent="0">
              <a:buNone/>
            </a:pPr>
            <a:r>
              <a:rPr lang="da-DK" sz="2400" b="1" dirty="0"/>
              <a:t>Daghøjskolen</a:t>
            </a:r>
            <a:endParaRPr lang="da-DK" sz="2400" dirty="0"/>
          </a:p>
          <a:p>
            <a:pPr lvl="0"/>
            <a:r>
              <a:rPr lang="da-DK" sz="2400" dirty="0" smtClean="0"/>
              <a:t>Stor </a:t>
            </a:r>
            <a:r>
              <a:rPr lang="da-DK" sz="2400" dirty="0"/>
              <a:t>tilfredshed, ex.  at komme på udflugter og at være sammen med </a:t>
            </a:r>
            <a:r>
              <a:rPr lang="da-DK" sz="2400" dirty="0" smtClean="0"/>
              <a:t>andre (mænd).  </a:t>
            </a:r>
            <a:endParaRPr lang="da-DK" sz="2400" dirty="0"/>
          </a:p>
          <a:p>
            <a:pPr lvl="0"/>
            <a:r>
              <a:rPr lang="da-DK" sz="2400" dirty="0"/>
              <a:t>Bekymring for, hvad de skulle lave, når Daghøjskolen sluttede. </a:t>
            </a:r>
          </a:p>
          <a:p>
            <a:pPr marL="0" lvl="0" indent="0">
              <a:buNone/>
            </a:pPr>
            <a:endParaRPr lang="da-DK" sz="2400" b="1" dirty="0"/>
          </a:p>
          <a:p>
            <a:pPr marL="0" lvl="0" indent="0">
              <a:buNone/>
            </a:pPr>
            <a:r>
              <a:rPr lang="da-DK" sz="2400" b="1" dirty="0"/>
              <a:t>Demensbyen - Bryghuset</a:t>
            </a:r>
            <a:endParaRPr lang="da-DK" sz="2400" dirty="0"/>
          </a:p>
          <a:p>
            <a:pPr lvl="0"/>
            <a:r>
              <a:rPr lang="da-DK" sz="2400" dirty="0"/>
              <a:t>En enkelt havde forholdt sig til, at Demensbyen kunne blive en mulighed, hvis sygdommen udviklede sig.  Kendte til Bryghuset og var positiv overfor stedet.</a:t>
            </a:r>
          </a:p>
          <a:p>
            <a:pPr lvl="0"/>
            <a:r>
              <a:rPr lang="da-DK" sz="2400" dirty="0"/>
              <a:t>Andre havde besøgt Dagcenteret i Bryghuset men oplevede:</a:t>
            </a:r>
          </a:p>
          <a:p>
            <a:pPr lvl="1"/>
            <a:r>
              <a:rPr lang="da-DK" dirty="0"/>
              <a:t>at det var for stort og uoverskueligt</a:t>
            </a:r>
          </a:p>
          <a:p>
            <a:pPr lvl="1"/>
            <a:r>
              <a:rPr lang="da-DK" dirty="0"/>
              <a:t>at der var for mange mennesker</a:t>
            </a:r>
          </a:p>
          <a:p>
            <a:pPr lvl="1"/>
            <a:r>
              <a:rPr lang="da-DK" sz="2600" b="1" dirty="0">
                <a:solidFill>
                  <a:srgbClr val="C00000"/>
                </a:solidFill>
              </a:rPr>
              <a:t>at der var for mange med svær </a:t>
            </a:r>
            <a:r>
              <a:rPr lang="da-DK" sz="2600" b="1" dirty="0" smtClean="0">
                <a:solidFill>
                  <a:srgbClr val="C00000"/>
                </a:solidFill>
              </a:rPr>
              <a:t>demens…………………..</a:t>
            </a:r>
            <a:endParaRPr lang="da-DK" sz="2600" b="1" dirty="0">
              <a:solidFill>
                <a:srgbClr val="C00000"/>
              </a:solidFill>
            </a:endParaRPr>
          </a:p>
          <a:p>
            <a:pPr marL="457200" lvl="1" indent="0">
              <a:buNone/>
            </a:pPr>
            <a:endParaRPr lang="da-DK" dirty="0"/>
          </a:p>
          <a:p>
            <a:endParaRPr lang="da-DK" dirty="0"/>
          </a:p>
        </p:txBody>
      </p:sp>
    </p:spTree>
    <p:extLst>
      <p:ext uri="{BB962C8B-B14F-4D97-AF65-F5344CB8AC3E}">
        <p14:creationId xmlns:p14="http://schemas.microsoft.com/office/powerpoint/2010/main" val="17637344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felt 3"/>
          <p:cNvSpPr txBox="1"/>
          <p:nvPr/>
        </p:nvSpPr>
        <p:spPr>
          <a:xfrm rot="10800000" flipV="1">
            <a:off x="7589520" y="5304414"/>
            <a:ext cx="4434840" cy="923330"/>
          </a:xfrm>
          <a:prstGeom prst="rect">
            <a:avLst/>
          </a:prstGeom>
          <a:noFill/>
          <a:ln w="12700">
            <a:solidFill>
              <a:srgbClr val="C00000"/>
            </a:solidFill>
          </a:ln>
        </p:spPr>
        <p:txBody>
          <a:bodyPr wrap="square" rtlCol="0">
            <a:spAutoFit/>
          </a:bodyPr>
          <a:lstStyle/>
          <a:p>
            <a:r>
              <a:rPr lang="da-DK" dirty="0" smtClean="0"/>
              <a:t>Kvalitativ Evaluering af Demenscenter Sydfyn, 2020. Udarbejdet af Line Friis Pedersen og Lene Moestrup</a:t>
            </a:r>
            <a:endParaRPr lang="da-DK" dirty="0"/>
          </a:p>
        </p:txBody>
      </p:sp>
      <p:sp>
        <p:nvSpPr>
          <p:cNvPr id="2" name="Titel 1"/>
          <p:cNvSpPr>
            <a:spLocks noGrp="1"/>
          </p:cNvSpPr>
          <p:nvPr>
            <p:ph type="title"/>
          </p:nvPr>
        </p:nvSpPr>
        <p:spPr/>
        <p:txBody>
          <a:bodyPr>
            <a:normAutofit/>
          </a:bodyPr>
          <a:lstStyle/>
          <a:p>
            <a:r>
              <a:rPr lang="da-DK" b="1" dirty="0" smtClean="0">
                <a:latin typeface="Calibri Light" panose="020F0302020204030204" pitchFamily="34" charset="0"/>
                <a:cs typeface="Calibri Light" panose="020F0302020204030204" pitchFamily="34" charset="0"/>
              </a:rPr>
              <a:t>Resultaternes relevans for praksis</a:t>
            </a:r>
            <a:r>
              <a:rPr lang="da-DK" b="1" dirty="0">
                <a:latin typeface="Calibri" panose="020F0502020204030204" pitchFamily="34" charset="0"/>
                <a:cs typeface="Calibri" panose="020F0502020204030204" pitchFamily="34" charset="0"/>
              </a:rPr>
              <a:t/>
            </a:r>
            <a:br>
              <a:rPr lang="da-DK" b="1" dirty="0">
                <a:latin typeface="Calibri" panose="020F0502020204030204" pitchFamily="34" charset="0"/>
                <a:cs typeface="Calibri" panose="020F0502020204030204" pitchFamily="34" charset="0"/>
              </a:rPr>
            </a:br>
            <a:endParaRPr lang="da-DK" dirty="0"/>
          </a:p>
        </p:txBody>
      </p:sp>
      <p:sp>
        <p:nvSpPr>
          <p:cNvPr id="3" name="Pladsholder til indhold 2"/>
          <p:cNvSpPr>
            <a:spLocks noGrp="1"/>
          </p:cNvSpPr>
          <p:nvPr>
            <p:ph idx="1"/>
          </p:nvPr>
        </p:nvSpPr>
        <p:spPr>
          <a:xfrm>
            <a:off x="838200" y="1447800"/>
            <a:ext cx="10515600" cy="4729163"/>
          </a:xfrm>
        </p:spPr>
        <p:txBody>
          <a:bodyPr>
            <a:normAutofit/>
          </a:bodyPr>
          <a:lstStyle/>
          <a:p>
            <a:pPr marL="0" indent="0">
              <a:buNone/>
            </a:pPr>
            <a:r>
              <a:rPr lang="da-DK" b="1" dirty="0" smtClean="0">
                <a:solidFill>
                  <a:srgbClr val="C00000"/>
                </a:solidFill>
                <a:latin typeface="Calibri" panose="020F0502020204030204" pitchFamily="34" charset="0"/>
                <a:cs typeface="Calibri" panose="020F0502020204030204" pitchFamily="34" charset="0"/>
              </a:rPr>
              <a:t>Svært at tale om fremtiden / borgerne med demens ønsker det ikke</a:t>
            </a:r>
          </a:p>
          <a:p>
            <a:pPr marL="0" indent="0">
              <a:buNone/>
            </a:pPr>
            <a:r>
              <a:rPr lang="da-DK" b="1" dirty="0" smtClean="0">
                <a:latin typeface="Calibri" panose="020F0502020204030204" pitchFamily="34" charset="0"/>
                <a:cs typeface="Calibri" panose="020F0502020204030204" pitchFamily="34" charset="0"/>
              </a:rPr>
              <a:t>Behov for aktivitetstilbud sammen med andre med demens i samme grad.</a:t>
            </a:r>
          </a:p>
          <a:p>
            <a:pPr marL="0" indent="0">
              <a:buNone/>
            </a:pPr>
            <a:r>
              <a:rPr lang="da-DK" b="1" dirty="0" smtClean="0">
                <a:latin typeface="Calibri" panose="020F0502020204030204" pitchFamily="34" charset="0"/>
                <a:cs typeface="Calibri" panose="020F0502020204030204" pitchFamily="34" charset="0"/>
              </a:rPr>
              <a:t>Hjælp til kørsel</a:t>
            </a:r>
          </a:p>
          <a:p>
            <a:pPr marL="0" indent="0">
              <a:buNone/>
            </a:pPr>
            <a:endParaRPr lang="da-DK" b="1" dirty="0" smtClean="0">
              <a:latin typeface="Calibri" panose="020F0502020204030204" pitchFamily="34" charset="0"/>
              <a:cs typeface="Calibri" panose="020F0502020204030204" pitchFamily="34" charset="0"/>
            </a:endParaRPr>
          </a:p>
          <a:p>
            <a:pPr marL="0" indent="0">
              <a:buNone/>
            </a:pPr>
            <a:r>
              <a:rPr lang="da-DK" sz="3600" b="1" dirty="0">
                <a:solidFill>
                  <a:srgbClr val="C00000"/>
                </a:solidFill>
                <a:latin typeface="Calibri" panose="020F0502020204030204" pitchFamily="34" charset="0"/>
                <a:cs typeface="Calibri" panose="020F0502020204030204" pitchFamily="34" charset="0"/>
              </a:rPr>
              <a:t>Demenscenter </a:t>
            </a:r>
            <a:r>
              <a:rPr lang="da-DK" sz="3600" b="1" dirty="0" smtClean="0">
                <a:solidFill>
                  <a:srgbClr val="C00000"/>
                </a:solidFill>
                <a:latin typeface="Calibri" panose="020F0502020204030204" pitchFamily="34" charset="0"/>
                <a:cs typeface="Calibri" panose="020F0502020204030204" pitchFamily="34" charset="0"/>
              </a:rPr>
              <a:t>Sydfyn……. Vigtigt og godt</a:t>
            </a:r>
          </a:p>
          <a:p>
            <a:pPr marL="0" indent="0">
              <a:buNone/>
            </a:pPr>
            <a:r>
              <a:rPr lang="da-DK" b="1" dirty="0" smtClean="0">
                <a:latin typeface="Calibri" panose="020F0502020204030204" pitchFamily="34" charset="0"/>
                <a:cs typeface="Calibri" panose="020F0502020204030204" pitchFamily="34" charset="0"/>
              </a:rPr>
              <a:t>Evaluering – fokusgruppeinterviews med brugere (borgere med demens og pårørende), ansatte og frivillige</a:t>
            </a:r>
            <a:endParaRPr lang="da-DK" dirty="0"/>
          </a:p>
        </p:txBody>
      </p:sp>
    </p:spTree>
    <p:extLst>
      <p:ext uri="{BB962C8B-B14F-4D97-AF65-F5344CB8AC3E}">
        <p14:creationId xmlns:p14="http://schemas.microsoft.com/office/powerpoint/2010/main" val="10086134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838200" y="657726"/>
            <a:ext cx="10515600" cy="5874837"/>
          </a:xfrm>
        </p:spPr>
        <p:txBody>
          <a:bodyPr>
            <a:normAutofit/>
          </a:bodyPr>
          <a:lstStyle/>
          <a:p>
            <a:pPr marL="0" indent="0">
              <a:buNone/>
            </a:pPr>
            <a:r>
              <a:rPr lang="da-DK" b="1" dirty="0" smtClean="0"/>
              <a:t>Fokus: </a:t>
            </a:r>
            <a:r>
              <a:rPr lang="da-DK" dirty="0" smtClean="0"/>
              <a:t>At være frivillige på Bryghuset</a:t>
            </a:r>
          </a:p>
          <a:p>
            <a:pPr marL="0" indent="0">
              <a:buNone/>
            </a:pPr>
            <a:endParaRPr lang="da-DK" b="1" dirty="0" smtClean="0"/>
          </a:p>
          <a:p>
            <a:pPr marL="0" indent="0">
              <a:buNone/>
            </a:pPr>
            <a:r>
              <a:rPr lang="da-DK" b="1" dirty="0" smtClean="0"/>
              <a:t>Vi indsamlede viden via:</a:t>
            </a:r>
            <a:endParaRPr lang="da-DK" b="1" dirty="0" smtClean="0">
              <a:solidFill>
                <a:srgbClr val="C00000"/>
              </a:solidFill>
            </a:endParaRPr>
          </a:p>
          <a:p>
            <a:r>
              <a:rPr lang="da-DK" b="1" dirty="0" smtClean="0">
                <a:solidFill>
                  <a:srgbClr val="C00000"/>
                </a:solidFill>
              </a:rPr>
              <a:t>Tre fokusgruppe-interviews </a:t>
            </a:r>
            <a:r>
              <a:rPr lang="da-DK" b="1" dirty="0">
                <a:solidFill>
                  <a:srgbClr val="C00000"/>
                </a:solidFill>
              </a:rPr>
              <a:t>med </a:t>
            </a:r>
            <a:r>
              <a:rPr lang="da-DK" b="1" dirty="0" smtClean="0">
                <a:solidFill>
                  <a:srgbClr val="C00000"/>
                </a:solidFill>
              </a:rPr>
              <a:t>frivillige på Bryghuset, hvor vi spurgte ind til:</a:t>
            </a:r>
          </a:p>
          <a:p>
            <a:pPr marL="0" indent="0">
              <a:buNone/>
            </a:pPr>
            <a:endParaRPr lang="da-DK" b="1" dirty="0" smtClean="0">
              <a:solidFill>
                <a:srgbClr val="C00000"/>
              </a:solidFill>
            </a:endParaRPr>
          </a:p>
          <a:p>
            <a:pPr lvl="1"/>
            <a:r>
              <a:rPr lang="da-DK" sz="2800" dirty="0"/>
              <a:t>De frivilliges bidrag </a:t>
            </a:r>
          </a:p>
          <a:p>
            <a:pPr lvl="1"/>
            <a:r>
              <a:rPr lang="da-DK" sz="2800" dirty="0"/>
              <a:t>De frivilliges </a:t>
            </a:r>
            <a:r>
              <a:rPr lang="da-DK" sz="2800" dirty="0" smtClean="0"/>
              <a:t>motivation</a:t>
            </a:r>
            <a:endParaRPr lang="da-DK" sz="2800" dirty="0"/>
          </a:p>
          <a:p>
            <a:pPr lvl="1"/>
            <a:r>
              <a:rPr lang="da-DK" sz="2800" dirty="0" smtClean="0"/>
              <a:t>Samarbejdet mellem personalet og de frivillige</a:t>
            </a:r>
            <a:endParaRPr lang="da-DK" sz="2800" dirty="0"/>
          </a:p>
          <a:p>
            <a:endParaRPr lang="da-DK" b="1" dirty="0">
              <a:solidFill>
                <a:srgbClr val="C00000"/>
              </a:solidFill>
            </a:endParaRPr>
          </a:p>
          <a:p>
            <a:endParaRPr lang="da-DK" dirty="0"/>
          </a:p>
        </p:txBody>
      </p:sp>
    </p:spTree>
    <p:extLst>
      <p:ext uri="{BB962C8B-B14F-4D97-AF65-F5344CB8AC3E}">
        <p14:creationId xmlns:p14="http://schemas.microsoft.com/office/powerpoint/2010/main" val="20459437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762635"/>
          </a:xfrm>
        </p:spPr>
        <p:txBody>
          <a:bodyPr/>
          <a:lstStyle/>
          <a:p>
            <a:r>
              <a:rPr lang="da-DK" b="1" dirty="0" smtClean="0"/>
              <a:t>Resultater</a:t>
            </a:r>
            <a:endParaRPr lang="da-DK" b="1" dirty="0"/>
          </a:p>
        </p:txBody>
      </p:sp>
      <p:sp>
        <p:nvSpPr>
          <p:cNvPr id="3" name="Pladsholder til indhold 2"/>
          <p:cNvSpPr>
            <a:spLocks noGrp="1"/>
          </p:cNvSpPr>
          <p:nvPr>
            <p:ph type="body" idx="1"/>
          </p:nvPr>
        </p:nvSpPr>
        <p:spPr>
          <a:xfrm>
            <a:off x="839788" y="1127761"/>
            <a:ext cx="10178732" cy="1112520"/>
          </a:xfrm>
        </p:spPr>
        <p:txBody>
          <a:bodyPr>
            <a:normAutofit fontScale="92500" lnSpcReduction="10000"/>
          </a:bodyPr>
          <a:lstStyle/>
          <a:p>
            <a:r>
              <a:rPr lang="da-DK" sz="3200" dirty="0" smtClean="0">
                <a:solidFill>
                  <a:srgbClr val="C00000"/>
                </a:solidFill>
              </a:rPr>
              <a:t>1</a:t>
            </a:r>
            <a:r>
              <a:rPr lang="da-DK" dirty="0" smtClean="0">
                <a:solidFill>
                  <a:srgbClr val="C00000"/>
                </a:solidFill>
              </a:rPr>
              <a:t>. </a:t>
            </a:r>
            <a:r>
              <a:rPr lang="da-DK" sz="3200" dirty="0" smtClean="0">
                <a:solidFill>
                  <a:srgbClr val="C00000"/>
                </a:solidFill>
              </a:rPr>
              <a:t>De </a:t>
            </a:r>
            <a:r>
              <a:rPr lang="da-DK" sz="3200" dirty="0">
                <a:solidFill>
                  <a:srgbClr val="C00000"/>
                </a:solidFill>
              </a:rPr>
              <a:t>frivilliges </a:t>
            </a:r>
            <a:r>
              <a:rPr lang="da-DK" sz="3200" dirty="0" smtClean="0">
                <a:solidFill>
                  <a:srgbClr val="C00000"/>
                </a:solidFill>
              </a:rPr>
              <a:t>bidrag </a:t>
            </a:r>
            <a:r>
              <a:rPr lang="da-DK" sz="3200" dirty="0">
                <a:solidFill>
                  <a:srgbClr val="C00000"/>
                </a:solidFill>
              </a:rPr>
              <a:t/>
            </a:r>
            <a:br>
              <a:rPr lang="da-DK" sz="3200" dirty="0">
                <a:solidFill>
                  <a:srgbClr val="C00000"/>
                </a:solidFill>
              </a:rPr>
            </a:br>
            <a:r>
              <a:rPr lang="da-DK" sz="2600" dirty="0" smtClean="0">
                <a:solidFill>
                  <a:srgbClr val="C00000"/>
                </a:solidFill>
              </a:rPr>
              <a:t>Opgaver </a:t>
            </a:r>
            <a:r>
              <a:rPr lang="da-DK" sz="2600" dirty="0">
                <a:solidFill>
                  <a:srgbClr val="C00000"/>
                </a:solidFill>
              </a:rPr>
              <a:t>og aktiviteter, der bidrager til en meningsfuld hverdag i og </a:t>
            </a:r>
            <a:r>
              <a:rPr lang="da-DK" sz="2600" dirty="0" smtClean="0">
                <a:solidFill>
                  <a:srgbClr val="C00000"/>
                </a:solidFill>
              </a:rPr>
              <a:t>uden </a:t>
            </a:r>
            <a:r>
              <a:rPr lang="da-DK" sz="2600" dirty="0">
                <a:solidFill>
                  <a:srgbClr val="C00000"/>
                </a:solidFill>
              </a:rPr>
              <a:t>for Demensbyen</a:t>
            </a:r>
            <a:endParaRPr lang="da-DK" sz="2600" dirty="0"/>
          </a:p>
        </p:txBody>
      </p:sp>
      <p:sp>
        <p:nvSpPr>
          <p:cNvPr id="5" name="Pladsholder til indhold 4"/>
          <p:cNvSpPr>
            <a:spLocks noGrp="1"/>
          </p:cNvSpPr>
          <p:nvPr>
            <p:ph sz="half" idx="2"/>
          </p:nvPr>
        </p:nvSpPr>
        <p:spPr/>
        <p:txBody>
          <a:bodyPr>
            <a:normAutofit/>
          </a:bodyPr>
          <a:lstStyle/>
          <a:p>
            <a:pPr lvl="0"/>
            <a:r>
              <a:rPr lang="da-DK" sz="2200" dirty="0" smtClean="0">
                <a:solidFill>
                  <a:prstClr val="black"/>
                </a:solidFill>
              </a:rPr>
              <a:t>Selvskabsdame </a:t>
            </a:r>
            <a:endParaRPr lang="da-DK" sz="2200" dirty="0">
              <a:solidFill>
                <a:prstClr val="black"/>
              </a:solidFill>
            </a:endParaRPr>
          </a:p>
          <a:p>
            <a:pPr lvl="0"/>
            <a:r>
              <a:rPr lang="da-DK" sz="2200" dirty="0">
                <a:solidFill>
                  <a:prstClr val="black"/>
                </a:solidFill>
              </a:rPr>
              <a:t>Gåture</a:t>
            </a:r>
          </a:p>
          <a:p>
            <a:pPr lvl="0"/>
            <a:r>
              <a:rPr lang="da-DK" sz="2200" dirty="0">
                <a:solidFill>
                  <a:prstClr val="black"/>
                </a:solidFill>
              </a:rPr>
              <a:t>Cykle</a:t>
            </a:r>
          </a:p>
          <a:p>
            <a:pPr lvl="0"/>
            <a:r>
              <a:rPr lang="da-DK" sz="2200" dirty="0">
                <a:solidFill>
                  <a:prstClr val="black"/>
                </a:solidFill>
              </a:rPr>
              <a:t>Nørkle</a:t>
            </a:r>
          </a:p>
          <a:p>
            <a:pPr lvl="0"/>
            <a:r>
              <a:rPr lang="da-DK" sz="2200" dirty="0">
                <a:solidFill>
                  <a:prstClr val="black"/>
                </a:solidFill>
              </a:rPr>
              <a:t>Underholdning – sang, spil, historier</a:t>
            </a:r>
          </a:p>
          <a:p>
            <a:pPr lvl="0"/>
            <a:r>
              <a:rPr lang="da-DK" sz="2200" dirty="0">
                <a:solidFill>
                  <a:prstClr val="black"/>
                </a:solidFill>
              </a:rPr>
              <a:t>Praktisk gris</a:t>
            </a:r>
          </a:p>
          <a:p>
            <a:pPr lvl="0"/>
            <a:r>
              <a:rPr lang="da-DK" sz="2200" dirty="0">
                <a:solidFill>
                  <a:prstClr val="black"/>
                </a:solidFill>
              </a:rPr>
              <a:t>Henter og bringer </a:t>
            </a:r>
            <a:r>
              <a:rPr lang="da-DK" sz="2200" dirty="0" smtClean="0">
                <a:solidFill>
                  <a:prstClr val="black"/>
                </a:solidFill>
              </a:rPr>
              <a:t>beboere</a:t>
            </a:r>
            <a:endParaRPr lang="da-DK" sz="2200" dirty="0">
              <a:solidFill>
                <a:prstClr val="black"/>
              </a:solidFill>
            </a:endParaRPr>
          </a:p>
          <a:p>
            <a:pPr lvl="0"/>
            <a:r>
              <a:rPr lang="da-DK" sz="2200" dirty="0">
                <a:solidFill>
                  <a:prstClr val="black"/>
                </a:solidFill>
              </a:rPr>
              <a:t>Hjælper med maden i cafeteriet </a:t>
            </a:r>
          </a:p>
          <a:p>
            <a:endParaRPr lang="da-DK" dirty="0"/>
          </a:p>
        </p:txBody>
      </p:sp>
      <p:sp>
        <p:nvSpPr>
          <p:cNvPr id="6" name="Pladsholder til tekst 5"/>
          <p:cNvSpPr>
            <a:spLocks noGrp="1"/>
          </p:cNvSpPr>
          <p:nvPr>
            <p:ph type="body" sz="quarter" idx="3"/>
          </p:nvPr>
        </p:nvSpPr>
        <p:spPr>
          <a:xfrm>
            <a:off x="11170920" y="1681163"/>
            <a:ext cx="184468" cy="823912"/>
          </a:xfrm>
        </p:spPr>
        <p:txBody>
          <a:bodyPr/>
          <a:lstStyle/>
          <a:p>
            <a:endParaRPr lang="da-DK" dirty="0"/>
          </a:p>
        </p:txBody>
      </p:sp>
      <p:sp>
        <p:nvSpPr>
          <p:cNvPr id="7" name="Pladsholder til indhold 6"/>
          <p:cNvSpPr>
            <a:spLocks noGrp="1"/>
          </p:cNvSpPr>
          <p:nvPr>
            <p:ph sz="quarter" idx="4"/>
          </p:nvPr>
        </p:nvSpPr>
        <p:spPr/>
        <p:txBody>
          <a:bodyPr>
            <a:normAutofit/>
          </a:bodyPr>
          <a:lstStyle/>
          <a:p>
            <a:pPr lvl="0"/>
            <a:r>
              <a:rPr lang="da-DK" sz="2200" dirty="0">
                <a:solidFill>
                  <a:prstClr val="black"/>
                </a:solidFill>
              </a:rPr>
              <a:t>Foredrag, om fx ferie, hundetræning</a:t>
            </a:r>
          </a:p>
          <a:p>
            <a:pPr lvl="0"/>
            <a:r>
              <a:rPr lang="da-DK" sz="2200" dirty="0">
                <a:solidFill>
                  <a:prstClr val="black"/>
                </a:solidFill>
              </a:rPr>
              <a:t>Hønsehus, </a:t>
            </a:r>
          </a:p>
          <a:p>
            <a:pPr lvl="0"/>
            <a:r>
              <a:rPr lang="da-DK" sz="2200" dirty="0" smtClean="0">
                <a:solidFill>
                  <a:prstClr val="black"/>
                </a:solidFill>
              </a:rPr>
              <a:t>Hjælp</a:t>
            </a:r>
            <a:r>
              <a:rPr lang="da-DK" sz="2200" dirty="0">
                <a:solidFill>
                  <a:prstClr val="black"/>
                </a:solidFill>
              </a:rPr>
              <a:t>, hvor der er behov</a:t>
            </a:r>
          </a:p>
          <a:p>
            <a:pPr lvl="0"/>
            <a:r>
              <a:rPr lang="da-DK" sz="2200" dirty="0">
                <a:solidFill>
                  <a:prstClr val="black"/>
                </a:solidFill>
              </a:rPr>
              <a:t>Hjælp til gymnastik </a:t>
            </a:r>
          </a:p>
          <a:p>
            <a:pPr lvl="0"/>
            <a:r>
              <a:rPr lang="da-DK" sz="2200" dirty="0">
                <a:solidFill>
                  <a:prstClr val="black"/>
                </a:solidFill>
              </a:rPr>
              <a:t>Vande plantekasser</a:t>
            </a:r>
          </a:p>
          <a:p>
            <a:pPr lvl="0"/>
            <a:r>
              <a:rPr lang="da-DK" sz="2200" dirty="0">
                <a:solidFill>
                  <a:prstClr val="black"/>
                </a:solidFill>
              </a:rPr>
              <a:t>Støttegruppe – der ansøger fonde. </a:t>
            </a:r>
          </a:p>
          <a:p>
            <a:pPr lvl="0"/>
            <a:r>
              <a:rPr lang="da-DK" sz="2200" dirty="0">
                <a:solidFill>
                  <a:prstClr val="black"/>
                </a:solidFill>
              </a:rPr>
              <a:t>Spise situationer</a:t>
            </a:r>
          </a:p>
          <a:p>
            <a:pPr lvl="0"/>
            <a:r>
              <a:rPr lang="da-DK" sz="2200" dirty="0">
                <a:solidFill>
                  <a:prstClr val="black"/>
                </a:solidFill>
              </a:rPr>
              <a:t>Butik</a:t>
            </a:r>
          </a:p>
          <a:p>
            <a:endParaRPr lang="da-DK" dirty="0"/>
          </a:p>
        </p:txBody>
      </p:sp>
    </p:spTree>
    <p:extLst>
      <p:ext uri="{BB962C8B-B14F-4D97-AF65-F5344CB8AC3E}">
        <p14:creationId xmlns:p14="http://schemas.microsoft.com/office/powerpoint/2010/main" val="9445823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838200" y="670561"/>
            <a:ext cx="10637520" cy="5699760"/>
          </a:xfrm>
        </p:spPr>
        <p:txBody>
          <a:bodyPr>
            <a:normAutofit fontScale="85000" lnSpcReduction="20000"/>
          </a:bodyPr>
          <a:lstStyle/>
          <a:p>
            <a:pPr marL="0" indent="0">
              <a:buNone/>
            </a:pPr>
            <a:r>
              <a:rPr lang="da-DK" sz="4100" b="1" dirty="0" smtClean="0">
                <a:solidFill>
                  <a:srgbClr val="C00000"/>
                </a:solidFill>
              </a:rPr>
              <a:t>1. De </a:t>
            </a:r>
            <a:r>
              <a:rPr lang="da-DK" sz="4100" b="1" dirty="0">
                <a:solidFill>
                  <a:srgbClr val="C00000"/>
                </a:solidFill>
              </a:rPr>
              <a:t>frivilliges </a:t>
            </a:r>
            <a:r>
              <a:rPr lang="da-DK" sz="4100" b="1" dirty="0" smtClean="0">
                <a:solidFill>
                  <a:srgbClr val="C00000"/>
                </a:solidFill>
              </a:rPr>
              <a:t>bidrag</a:t>
            </a:r>
            <a:endParaRPr lang="da-DK" b="1" dirty="0"/>
          </a:p>
          <a:p>
            <a:pPr marL="0" lvl="0" indent="0">
              <a:lnSpc>
                <a:spcPct val="120000"/>
              </a:lnSpc>
              <a:buNone/>
            </a:pPr>
            <a:r>
              <a:rPr lang="da-DK" sz="3600" b="1" dirty="0" smtClean="0"/>
              <a:t>Hvem </a:t>
            </a:r>
            <a:r>
              <a:rPr lang="da-DK" sz="3600" b="1" dirty="0"/>
              <a:t>ville varetage opgaverne/aktiviteterne, hvis ikke der var frivillige </a:t>
            </a:r>
            <a:r>
              <a:rPr lang="da-DK" sz="3600" b="1" dirty="0" smtClean="0"/>
              <a:t>tilknyttet Demensbyen? </a:t>
            </a:r>
            <a:r>
              <a:rPr lang="da-DK" sz="3600" b="1" dirty="0" smtClean="0">
                <a:solidFill>
                  <a:srgbClr val="C00000"/>
                </a:solidFill>
              </a:rPr>
              <a:t>Opgaverne ville ikke blive løst….</a:t>
            </a:r>
          </a:p>
          <a:p>
            <a:pPr marL="0" lvl="0" indent="0">
              <a:lnSpc>
                <a:spcPct val="120000"/>
              </a:lnSpc>
              <a:buNone/>
            </a:pPr>
            <a:endParaRPr lang="da-DK" sz="3600" b="1" dirty="0" smtClean="0">
              <a:solidFill>
                <a:srgbClr val="C00000"/>
              </a:solidFill>
            </a:endParaRPr>
          </a:p>
          <a:p>
            <a:pPr lvl="0">
              <a:lnSpc>
                <a:spcPct val="100000"/>
              </a:lnSpc>
              <a:spcBef>
                <a:spcPct val="20000"/>
              </a:spcBef>
              <a:spcAft>
                <a:spcPts val="600"/>
              </a:spcAft>
              <a:buClr>
                <a:srgbClr val="F09E1E"/>
              </a:buClr>
              <a:buSzPct val="120000"/>
              <a:buFont typeface="Wingdings" panose="05000000000000000000" pitchFamily="2" charset="2"/>
              <a:buChar char="q"/>
            </a:pPr>
            <a:r>
              <a:rPr lang="da-DK" sz="2900" dirty="0" smtClean="0">
                <a:solidFill>
                  <a:prstClr val="black"/>
                </a:solidFill>
                <a:latin typeface="Gill Sans MT"/>
              </a:rPr>
              <a:t> ”</a:t>
            </a:r>
            <a:r>
              <a:rPr lang="da-DK" sz="2900" dirty="0">
                <a:solidFill>
                  <a:prstClr val="black"/>
                </a:solidFill>
                <a:latin typeface="Gill Sans MT"/>
              </a:rPr>
              <a:t>Nej, jeg tror ikke, der ville være nogen butik i hvert fald, for det </a:t>
            </a:r>
            <a:r>
              <a:rPr lang="da-DK" sz="2900" dirty="0" smtClean="0">
                <a:solidFill>
                  <a:prstClr val="black"/>
                </a:solidFill>
                <a:latin typeface="Gill Sans MT"/>
              </a:rPr>
              <a:t>kører jo sådan </a:t>
            </a:r>
            <a:r>
              <a:rPr lang="da-DK" sz="2900" dirty="0">
                <a:solidFill>
                  <a:prstClr val="black"/>
                </a:solidFill>
                <a:latin typeface="Gill Sans MT"/>
              </a:rPr>
              <a:t>set </a:t>
            </a:r>
            <a:r>
              <a:rPr lang="da-DK" sz="2900" dirty="0" smtClean="0">
                <a:solidFill>
                  <a:prstClr val="black"/>
                </a:solidFill>
                <a:latin typeface="Gill Sans MT"/>
              </a:rPr>
              <a:t>på frivillige”</a:t>
            </a:r>
          </a:p>
          <a:p>
            <a:pPr marL="0" lvl="0" indent="0">
              <a:lnSpc>
                <a:spcPct val="100000"/>
              </a:lnSpc>
              <a:spcBef>
                <a:spcPct val="20000"/>
              </a:spcBef>
              <a:spcAft>
                <a:spcPts val="600"/>
              </a:spcAft>
              <a:buClr>
                <a:srgbClr val="F09E1E"/>
              </a:buClr>
              <a:buSzPct val="120000"/>
              <a:buNone/>
            </a:pPr>
            <a:endParaRPr lang="da-DK" sz="2900" dirty="0">
              <a:solidFill>
                <a:prstClr val="black"/>
              </a:solidFill>
              <a:latin typeface="Gill Sans MT"/>
            </a:endParaRPr>
          </a:p>
          <a:p>
            <a:pPr lvl="0">
              <a:lnSpc>
                <a:spcPct val="100000"/>
              </a:lnSpc>
              <a:spcBef>
                <a:spcPct val="20000"/>
              </a:spcBef>
              <a:spcAft>
                <a:spcPts val="600"/>
              </a:spcAft>
              <a:buClr>
                <a:srgbClr val="F09E1E"/>
              </a:buClr>
              <a:buSzPct val="120000"/>
              <a:buFont typeface="Wingdings" panose="05000000000000000000" pitchFamily="2" charset="2"/>
              <a:buChar char="q"/>
            </a:pPr>
            <a:r>
              <a:rPr lang="da-DK" sz="2900" dirty="0" smtClean="0">
                <a:solidFill>
                  <a:srgbClr val="C00000"/>
                </a:solidFill>
                <a:latin typeface="Gill Sans MT"/>
              </a:rPr>
              <a:t>  ”</a:t>
            </a:r>
            <a:r>
              <a:rPr lang="da-DK" sz="2900" dirty="0">
                <a:solidFill>
                  <a:srgbClr val="C00000"/>
                </a:solidFill>
                <a:latin typeface="Gill Sans MT"/>
              </a:rPr>
              <a:t>Hvis ikke der var frivillige, så bestod byen ikke. </a:t>
            </a:r>
            <a:r>
              <a:rPr lang="da-DK" sz="2900" dirty="0">
                <a:solidFill>
                  <a:prstClr val="black"/>
                </a:solidFill>
                <a:latin typeface="Gill Sans MT"/>
              </a:rPr>
              <a:t>Det vil jeg påstå, ikke på </a:t>
            </a:r>
            <a:r>
              <a:rPr lang="da-DK" sz="2900" dirty="0" smtClean="0">
                <a:solidFill>
                  <a:prstClr val="black"/>
                </a:solidFill>
                <a:latin typeface="Gill Sans MT"/>
              </a:rPr>
              <a:t>samme stadie”</a:t>
            </a:r>
            <a:endParaRPr lang="da-DK" sz="2900" dirty="0">
              <a:solidFill>
                <a:prstClr val="black"/>
              </a:solidFill>
              <a:latin typeface="Gill Sans MT"/>
            </a:endParaRPr>
          </a:p>
          <a:p>
            <a:pPr marL="0" lvl="0" indent="0">
              <a:lnSpc>
                <a:spcPct val="120000"/>
              </a:lnSpc>
              <a:buNone/>
            </a:pPr>
            <a:r>
              <a:rPr lang="da-DK" sz="4000" b="1" dirty="0">
                <a:solidFill>
                  <a:schemeClr val="accent1">
                    <a:lumMod val="50000"/>
                  </a:schemeClr>
                </a:solidFill>
              </a:rPr>
              <a:t/>
            </a:r>
            <a:br>
              <a:rPr lang="da-DK" sz="4000" b="1" dirty="0">
                <a:solidFill>
                  <a:schemeClr val="accent1">
                    <a:lumMod val="50000"/>
                  </a:schemeClr>
                </a:solidFill>
              </a:rPr>
            </a:br>
            <a:endParaRPr lang="da-DK" sz="3500" dirty="0"/>
          </a:p>
        </p:txBody>
      </p:sp>
    </p:spTree>
    <p:extLst>
      <p:ext uri="{BB962C8B-B14F-4D97-AF65-F5344CB8AC3E}">
        <p14:creationId xmlns:p14="http://schemas.microsoft.com/office/powerpoint/2010/main" val="39388768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838200" y="944879"/>
            <a:ext cx="10515600" cy="5232083"/>
          </a:xfrm>
        </p:spPr>
        <p:txBody>
          <a:bodyPr>
            <a:normAutofit/>
          </a:bodyPr>
          <a:lstStyle/>
          <a:p>
            <a:pPr marL="0" indent="0">
              <a:buNone/>
            </a:pPr>
            <a:r>
              <a:rPr lang="da-DK" sz="3200" b="1" dirty="0" smtClean="0">
                <a:solidFill>
                  <a:srgbClr val="C00000"/>
                </a:solidFill>
              </a:rPr>
              <a:t>2. </a:t>
            </a:r>
            <a:r>
              <a:rPr lang="da-DK" sz="3200" b="1" dirty="0">
                <a:solidFill>
                  <a:srgbClr val="C00000"/>
                </a:solidFill>
              </a:rPr>
              <a:t>U</a:t>
            </a:r>
            <a:r>
              <a:rPr lang="da-DK" sz="3200" b="1" dirty="0" smtClean="0">
                <a:solidFill>
                  <a:srgbClr val="C00000"/>
                </a:solidFill>
              </a:rPr>
              <a:t>klare grænser </a:t>
            </a:r>
            <a:r>
              <a:rPr lang="da-DK" sz="3200" b="1" dirty="0">
                <a:solidFill>
                  <a:srgbClr val="C00000"/>
                </a:solidFill>
              </a:rPr>
              <a:t>mellem </a:t>
            </a:r>
            <a:r>
              <a:rPr lang="da-DK" sz="3200" b="1" dirty="0" smtClean="0">
                <a:solidFill>
                  <a:srgbClr val="C00000"/>
                </a:solidFill>
              </a:rPr>
              <a:t>de frivilliges </a:t>
            </a:r>
            <a:r>
              <a:rPr lang="da-DK" sz="3200" b="1" dirty="0">
                <a:solidFill>
                  <a:srgbClr val="C00000"/>
                </a:solidFill>
              </a:rPr>
              <a:t>opgaver og </a:t>
            </a:r>
            <a:r>
              <a:rPr lang="da-DK" sz="3200" b="1" dirty="0" smtClean="0">
                <a:solidFill>
                  <a:srgbClr val="C00000"/>
                </a:solidFill>
              </a:rPr>
              <a:t>de sundhedsprofessionelle </a:t>
            </a:r>
            <a:r>
              <a:rPr lang="da-DK" sz="3200" b="1" dirty="0">
                <a:solidFill>
                  <a:srgbClr val="C00000"/>
                </a:solidFill>
              </a:rPr>
              <a:t>opgaver i </a:t>
            </a:r>
            <a:r>
              <a:rPr lang="da-DK" sz="3200" b="1" dirty="0" smtClean="0">
                <a:solidFill>
                  <a:srgbClr val="C00000"/>
                </a:solidFill>
              </a:rPr>
              <a:t>Demensbyen</a:t>
            </a:r>
          </a:p>
          <a:p>
            <a:pPr marL="0" indent="0">
              <a:buNone/>
            </a:pPr>
            <a:endParaRPr lang="da-DK" sz="2400" dirty="0">
              <a:latin typeface="Gill Sans MT"/>
            </a:endParaRPr>
          </a:p>
          <a:p>
            <a:pPr lvl="0">
              <a:lnSpc>
                <a:spcPct val="100000"/>
              </a:lnSpc>
              <a:spcBef>
                <a:spcPct val="20000"/>
              </a:spcBef>
              <a:spcAft>
                <a:spcPts val="600"/>
              </a:spcAft>
              <a:buClr>
                <a:srgbClr val="F09E1E"/>
              </a:buClr>
              <a:buSzPct val="120000"/>
              <a:buFont typeface="Wingdings" panose="05000000000000000000" pitchFamily="2" charset="2"/>
              <a:buChar char="q"/>
            </a:pPr>
            <a:r>
              <a:rPr lang="da-DK" sz="2400" dirty="0" smtClean="0">
                <a:latin typeface="Gill Sans MT"/>
              </a:rPr>
              <a:t> ”</a:t>
            </a:r>
            <a:r>
              <a:rPr lang="da-DK" sz="2400" dirty="0">
                <a:latin typeface="Gill Sans MT"/>
              </a:rPr>
              <a:t>Jeg er faldet i en gang, det vil jeg godt fortælle</a:t>
            </a:r>
            <a:r>
              <a:rPr lang="da-DK" sz="2400" dirty="0" smtClean="0">
                <a:latin typeface="Gill Sans MT"/>
              </a:rPr>
              <a:t>”</a:t>
            </a:r>
          </a:p>
          <a:p>
            <a:pPr lvl="0">
              <a:lnSpc>
                <a:spcPct val="100000"/>
              </a:lnSpc>
              <a:spcBef>
                <a:spcPct val="20000"/>
              </a:spcBef>
              <a:spcAft>
                <a:spcPts val="600"/>
              </a:spcAft>
              <a:buClr>
                <a:srgbClr val="F09E1E"/>
              </a:buClr>
              <a:buSzPct val="120000"/>
              <a:buFont typeface="Wingdings" panose="05000000000000000000" pitchFamily="2" charset="2"/>
              <a:buChar char="q"/>
            </a:pPr>
            <a:r>
              <a:rPr lang="da-DK" sz="2400" dirty="0" smtClean="0">
                <a:latin typeface="Gill Sans MT"/>
              </a:rPr>
              <a:t> ”grænsen er…at </a:t>
            </a:r>
            <a:r>
              <a:rPr lang="da-DK" sz="2400" dirty="0">
                <a:latin typeface="Gill Sans MT"/>
              </a:rPr>
              <a:t>man har intet med </a:t>
            </a:r>
            <a:r>
              <a:rPr lang="da-DK" sz="2400" dirty="0" smtClean="0">
                <a:latin typeface="Gill Sans MT"/>
              </a:rPr>
              <a:t>plejeopgaver </a:t>
            </a:r>
            <a:r>
              <a:rPr lang="da-DK" sz="2400" dirty="0">
                <a:latin typeface="Gill Sans MT"/>
              </a:rPr>
              <a:t>at gøre” </a:t>
            </a:r>
          </a:p>
          <a:p>
            <a:pPr lvl="0">
              <a:lnSpc>
                <a:spcPct val="100000"/>
              </a:lnSpc>
              <a:spcBef>
                <a:spcPct val="20000"/>
              </a:spcBef>
              <a:spcAft>
                <a:spcPts val="600"/>
              </a:spcAft>
              <a:buClr>
                <a:srgbClr val="F09E1E"/>
              </a:buClr>
              <a:buSzPct val="120000"/>
              <a:buFont typeface="Wingdings" panose="05000000000000000000" pitchFamily="2" charset="2"/>
              <a:buChar char="q"/>
            </a:pPr>
            <a:r>
              <a:rPr lang="da-DK" sz="2400" dirty="0" smtClean="0">
                <a:solidFill>
                  <a:srgbClr val="C00000"/>
                </a:solidFill>
                <a:latin typeface="Gill Sans MT"/>
              </a:rPr>
              <a:t>”</a:t>
            </a:r>
            <a:r>
              <a:rPr lang="da-DK" sz="2400" dirty="0">
                <a:solidFill>
                  <a:srgbClr val="C00000"/>
                </a:solidFill>
                <a:latin typeface="Gill Sans MT"/>
              </a:rPr>
              <a:t>jamen det gør jeg </a:t>
            </a:r>
            <a:r>
              <a:rPr lang="da-DK" sz="2400" dirty="0" smtClean="0">
                <a:solidFill>
                  <a:srgbClr val="C00000"/>
                </a:solidFill>
                <a:latin typeface="Gill Sans MT"/>
              </a:rPr>
              <a:t>ikke (kender grænsen), </a:t>
            </a:r>
            <a:r>
              <a:rPr lang="da-DK" sz="2400" dirty="0">
                <a:solidFill>
                  <a:srgbClr val="C00000"/>
                </a:solidFill>
                <a:latin typeface="Gill Sans MT"/>
              </a:rPr>
              <a:t>der er aldrig nogen, der har fortalt mig, hvad det </a:t>
            </a:r>
            <a:r>
              <a:rPr lang="da-DK" sz="2400" dirty="0" smtClean="0">
                <a:solidFill>
                  <a:srgbClr val="C00000"/>
                </a:solidFill>
                <a:latin typeface="Gill Sans MT"/>
              </a:rPr>
              <a:t>er, </a:t>
            </a:r>
            <a:r>
              <a:rPr lang="da-DK" sz="2400" dirty="0">
                <a:solidFill>
                  <a:srgbClr val="C00000"/>
                </a:solidFill>
                <a:latin typeface="Gill Sans MT"/>
              </a:rPr>
              <a:t>jeg </a:t>
            </a:r>
            <a:r>
              <a:rPr lang="da-DK" sz="2400" dirty="0" smtClean="0">
                <a:solidFill>
                  <a:srgbClr val="C00000"/>
                </a:solidFill>
                <a:latin typeface="Gill Sans MT"/>
              </a:rPr>
              <a:t>må, </a:t>
            </a:r>
            <a:r>
              <a:rPr lang="da-DK" sz="2400" dirty="0">
                <a:solidFill>
                  <a:srgbClr val="C00000"/>
                </a:solidFill>
                <a:latin typeface="Gill Sans MT"/>
              </a:rPr>
              <a:t>og hvad jeg ikke må…”</a:t>
            </a:r>
          </a:p>
          <a:p>
            <a:pPr lvl="0">
              <a:lnSpc>
                <a:spcPct val="100000"/>
              </a:lnSpc>
              <a:spcBef>
                <a:spcPct val="20000"/>
              </a:spcBef>
              <a:spcAft>
                <a:spcPts val="600"/>
              </a:spcAft>
              <a:buClr>
                <a:srgbClr val="F09E1E"/>
              </a:buClr>
              <a:buSzPct val="120000"/>
              <a:buFont typeface="Wingdings" panose="05000000000000000000" pitchFamily="2" charset="2"/>
              <a:buChar char="q"/>
            </a:pPr>
            <a:endParaRPr lang="da-DK" sz="2400" dirty="0">
              <a:latin typeface="Gill Sans MT"/>
            </a:endParaRPr>
          </a:p>
          <a:p>
            <a:pPr marL="176213" lvl="0" indent="-176213">
              <a:lnSpc>
                <a:spcPct val="100000"/>
              </a:lnSpc>
              <a:spcBef>
                <a:spcPct val="20000"/>
              </a:spcBef>
              <a:spcAft>
                <a:spcPts val="600"/>
              </a:spcAft>
              <a:buClr>
                <a:srgbClr val="F09E1E"/>
              </a:buClr>
              <a:buSzPct val="120000"/>
              <a:buFont typeface="Symbol" pitchFamily="18" charset="2"/>
              <a:buChar char=""/>
            </a:pPr>
            <a:endParaRPr lang="da-DK" sz="2400" dirty="0">
              <a:solidFill>
                <a:prstClr val="black"/>
              </a:solidFill>
              <a:latin typeface="Gill Sans MT"/>
            </a:endParaRPr>
          </a:p>
          <a:p>
            <a:pPr marL="0" indent="0">
              <a:buNone/>
            </a:pPr>
            <a:endParaRPr lang="da-DK" sz="4100" b="1" dirty="0">
              <a:solidFill>
                <a:srgbClr val="C00000"/>
              </a:solidFill>
            </a:endParaRPr>
          </a:p>
          <a:p>
            <a:pPr marL="0" indent="0">
              <a:buNone/>
            </a:pPr>
            <a:endParaRPr lang="da-DK" b="1" dirty="0"/>
          </a:p>
        </p:txBody>
      </p:sp>
    </p:spTree>
    <p:extLst>
      <p:ext uri="{BB962C8B-B14F-4D97-AF65-F5344CB8AC3E}">
        <p14:creationId xmlns:p14="http://schemas.microsoft.com/office/powerpoint/2010/main" val="35204394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502920" y="640081"/>
            <a:ext cx="10850880" cy="5536882"/>
          </a:xfrm>
        </p:spPr>
        <p:txBody>
          <a:bodyPr>
            <a:normAutofit/>
          </a:bodyPr>
          <a:lstStyle/>
          <a:p>
            <a:pPr marL="0" indent="0">
              <a:buNone/>
            </a:pPr>
            <a:r>
              <a:rPr lang="da-DK" sz="3200" b="1" dirty="0" smtClean="0">
                <a:solidFill>
                  <a:srgbClr val="C00000"/>
                </a:solidFill>
              </a:rPr>
              <a:t>2. </a:t>
            </a:r>
            <a:r>
              <a:rPr lang="da-DK" sz="3200" b="1" dirty="0">
                <a:solidFill>
                  <a:srgbClr val="C00000"/>
                </a:solidFill>
              </a:rPr>
              <a:t>O</a:t>
            </a:r>
            <a:r>
              <a:rPr lang="da-DK" sz="3200" b="1" dirty="0" smtClean="0">
                <a:solidFill>
                  <a:srgbClr val="C00000"/>
                </a:solidFill>
              </a:rPr>
              <a:t>plevelse af at blive brugt som arbejdskraft…..</a:t>
            </a:r>
          </a:p>
          <a:p>
            <a:pPr marL="0" indent="0">
              <a:buNone/>
            </a:pPr>
            <a:endParaRPr lang="da-DK" sz="2400" dirty="0">
              <a:latin typeface="Gill Sans MT"/>
            </a:endParaRPr>
          </a:p>
          <a:p>
            <a:pPr lvl="0">
              <a:lnSpc>
                <a:spcPct val="100000"/>
              </a:lnSpc>
              <a:spcBef>
                <a:spcPct val="20000"/>
              </a:spcBef>
              <a:spcAft>
                <a:spcPts val="600"/>
              </a:spcAft>
              <a:buClr>
                <a:srgbClr val="F09E1E"/>
              </a:buClr>
              <a:buSzPct val="120000"/>
              <a:buFont typeface="Wingdings" panose="05000000000000000000" pitchFamily="2" charset="2"/>
              <a:buChar char="q"/>
            </a:pPr>
            <a:r>
              <a:rPr lang="da-DK" sz="2000" dirty="0">
                <a:solidFill>
                  <a:prstClr val="black"/>
                </a:solidFill>
                <a:latin typeface="Gill Sans MT"/>
              </a:rPr>
              <a:t>”Hvis nu man hører fra personalet, at der er en dag, hvor de trænger til noget mere personale og man har tid, så kommer man </a:t>
            </a:r>
            <a:r>
              <a:rPr lang="da-DK" sz="2000" dirty="0" smtClean="0">
                <a:solidFill>
                  <a:prstClr val="black"/>
                </a:solidFill>
                <a:latin typeface="Gill Sans MT"/>
              </a:rPr>
              <a:t>….”</a:t>
            </a:r>
            <a:endParaRPr lang="da-DK" sz="2000" dirty="0">
              <a:solidFill>
                <a:prstClr val="black"/>
              </a:solidFill>
              <a:latin typeface="Gill Sans MT"/>
            </a:endParaRPr>
          </a:p>
          <a:p>
            <a:pPr lvl="0">
              <a:lnSpc>
                <a:spcPct val="100000"/>
              </a:lnSpc>
              <a:spcBef>
                <a:spcPct val="20000"/>
              </a:spcBef>
              <a:spcAft>
                <a:spcPts val="600"/>
              </a:spcAft>
              <a:buClr>
                <a:srgbClr val="F09E1E"/>
              </a:buClr>
              <a:buSzPct val="120000"/>
              <a:buFont typeface="Wingdings" panose="05000000000000000000" pitchFamily="2" charset="2"/>
              <a:buChar char="q"/>
            </a:pPr>
            <a:r>
              <a:rPr lang="da-DK" sz="2000" dirty="0" smtClean="0">
                <a:solidFill>
                  <a:prstClr val="black"/>
                </a:solidFill>
                <a:latin typeface="Gill Sans MT"/>
              </a:rPr>
              <a:t>”</a:t>
            </a:r>
            <a:r>
              <a:rPr lang="da-DK" sz="2000" dirty="0">
                <a:solidFill>
                  <a:prstClr val="black"/>
                </a:solidFill>
                <a:latin typeface="Gill Sans MT"/>
              </a:rPr>
              <a:t>ja, men nu var jeg bare på besøg, der oppe (i en afdeling) for at se, hvad der foregik, at der så står to (personaler) henne i køkkenet i den her stilling her, mens den frivillige mader en af beboerne og dækker bord og gør ved. Det kan jeg jo ikke se nogen mening med</a:t>
            </a:r>
            <a:r>
              <a:rPr lang="da-DK" sz="2000" dirty="0" smtClean="0">
                <a:solidFill>
                  <a:prstClr val="black"/>
                </a:solidFill>
                <a:latin typeface="Gill Sans MT"/>
              </a:rPr>
              <a:t>”.</a:t>
            </a:r>
            <a:endParaRPr lang="da-DK" sz="2000" dirty="0">
              <a:solidFill>
                <a:prstClr val="black"/>
              </a:solidFill>
              <a:latin typeface="Gill Sans MT"/>
            </a:endParaRPr>
          </a:p>
          <a:p>
            <a:pPr marL="176213" lvl="0" indent="-176213">
              <a:lnSpc>
                <a:spcPct val="100000"/>
              </a:lnSpc>
              <a:spcBef>
                <a:spcPct val="20000"/>
              </a:spcBef>
              <a:spcAft>
                <a:spcPts val="600"/>
              </a:spcAft>
              <a:buClr>
                <a:srgbClr val="F09E1E"/>
              </a:buClr>
              <a:buSzPct val="120000"/>
              <a:buFont typeface="Symbol" pitchFamily="18" charset="2"/>
              <a:buChar char=""/>
            </a:pPr>
            <a:endParaRPr lang="da-DK" sz="2400" dirty="0">
              <a:solidFill>
                <a:prstClr val="black"/>
              </a:solidFill>
              <a:latin typeface="Gill Sans MT"/>
            </a:endParaRPr>
          </a:p>
          <a:p>
            <a:pPr marL="0" indent="0">
              <a:buNone/>
            </a:pPr>
            <a:endParaRPr lang="da-DK" sz="4100" b="1" dirty="0">
              <a:solidFill>
                <a:srgbClr val="C00000"/>
              </a:solidFill>
            </a:endParaRPr>
          </a:p>
          <a:p>
            <a:pPr marL="0" indent="0">
              <a:buNone/>
            </a:pPr>
            <a:endParaRPr lang="da-DK" b="1" dirty="0"/>
          </a:p>
        </p:txBody>
      </p:sp>
    </p:spTree>
    <p:extLst>
      <p:ext uri="{BB962C8B-B14F-4D97-AF65-F5344CB8AC3E}">
        <p14:creationId xmlns:p14="http://schemas.microsoft.com/office/powerpoint/2010/main" val="2469850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Tre mindre projekter i delprojekt 3</a:t>
            </a:r>
            <a:endParaRPr lang="da-DK" dirty="0"/>
          </a:p>
        </p:txBody>
      </p:sp>
      <p:sp>
        <p:nvSpPr>
          <p:cNvPr id="3" name="Pladsholder til indhold 2"/>
          <p:cNvSpPr>
            <a:spLocks noGrp="1"/>
          </p:cNvSpPr>
          <p:nvPr>
            <p:ph idx="1"/>
          </p:nvPr>
        </p:nvSpPr>
        <p:spPr/>
        <p:txBody>
          <a:bodyPr/>
          <a:lstStyle/>
          <a:p>
            <a:r>
              <a:rPr lang="da-DK" dirty="0" smtClean="0">
                <a:solidFill>
                  <a:srgbClr val="C00000"/>
                </a:solidFill>
              </a:rPr>
              <a:t>Hanne </a:t>
            </a:r>
            <a:r>
              <a:rPr lang="da-DK" dirty="0">
                <a:solidFill>
                  <a:srgbClr val="C00000"/>
                </a:solidFill>
              </a:rPr>
              <a:t>Peoples </a:t>
            </a:r>
            <a:r>
              <a:rPr lang="da-DK" dirty="0" smtClean="0">
                <a:solidFill>
                  <a:srgbClr val="C00000"/>
                </a:solidFill>
              </a:rPr>
              <a:t> </a:t>
            </a:r>
            <a:r>
              <a:rPr lang="da-DK" dirty="0" smtClean="0"/>
              <a:t>- hvordan kan det </a:t>
            </a:r>
            <a:r>
              <a:rPr lang="da-DK" dirty="0"/>
              <a:t>kan opleves at være pårørende til borgere med demens, når man i samarbejde med personalet ønsker at skabe en meningsfuld hverdag for den demensramte. </a:t>
            </a:r>
            <a:endParaRPr lang="da-DK" dirty="0" smtClean="0"/>
          </a:p>
          <a:p>
            <a:r>
              <a:rPr lang="da-DK" dirty="0">
                <a:solidFill>
                  <a:srgbClr val="C00000"/>
                </a:solidFill>
              </a:rPr>
              <a:t>Lene </a:t>
            </a:r>
            <a:r>
              <a:rPr lang="da-DK" dirty="0" smtClean="0">
                <a:solidFill>
                  <a:srgbClr val="C00000"/>
                </a:solidFill>
              </a:rPr>
              <a:t>Moestrup </a:t>
            </a:r>
            <a:r>
              <a:rPr lang="da-DK" dirty="0" smtClean="0"/>
              <a:t>- hvordan </a:t>
            </a:r>
            <a:r>
              <a:rPr lang="da-DK" dirty="0"/>
              <a:t>det kan opleves at leve med en demensdiagnose i det tidligere forløb, hvor man stadig bor </a:t>
            </a:r>
            <a:r>
              <a:rPr lang="da-DK" dirty="0" smtClean="0"/>
              <a:t>hjemme med et </a:t>
            </a:r>
            <a:r>
              <a:rPr lang="da-DK" dirty="0"/>
              <a:t>særligt fokus på borgerens forventninger til samarbejde med </a:t>
            </a:r>
            <a:r>
              <a:rPr lang="da-DK" dirty="0" smtClean="0"/>
              <a:t>sundhedsprofessionelle</a:t>
            </a:r>
          </a:p>
          <a:p>
            <a:r>
              <a:rPr lang="da-DK" dirty="0" smtClean="0">
                <a:solidFill>
                  <a:srgbClr val="C00000"/>
                </a:solidFill>
              </a:rPr>
              <a:t>Line Friis </a:t>
            </a:r>
            <a:r>
              <a:rPr lang="da-DK" dirty="0" smtClean="0"/>
              <a:t>(præsenteres af Lene Moestrup) – hvordan opleves det at være frivillig i Demensbyen  - fokus på rekruttering og fastholdelse</a:t>
            </a:r>
            <a:endParaRPr lang="da-DK" dirty="0"/>
          </a:p>
        </p:txBody>
      </p:sp>
    </p:spTree>
    <p:extLst>
      <p:ext uri="{BB962C8B-B14F-4D97-AF65-F5344CB8AC3E}">
        <p14:creationId xmlns:p14="http://schemas.microsoft.com/office/powerpoint/2010/main" val="12550777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411480" y="822961"/>
            <a:ext cx="11323320" cy="5354002"/>
          </a:xfrm>
        </p:spPr>
        <p:txBody>
          <a:bodyPr>
            <a:normAutofit/>
          </a:bodyPr>
          <a:lstStyle/>
          <a:p>
            <a:pPr marL="0" indent="0">
              <a:buNone/>
            </a:pPr>
            <a:r>
              <a:rPr lang="da-DK" sz="4100" b="1" dirty="0" smtClean="0">
                <a:solidFill>
                  <a:srgbClr val="C00000"/>
                </a:solidFill>
              </a:rPr>
              <a:t>3. De </a:t>
            </a:r>
            <a:r>
              <a:rPr lang="da-DK" sz="4100" b="1" dirty="0">
                <a:solidFill>
                  <a:srgbClr val="C00000"/>
                </a:solidFill>
              </a:rPr>
              <a:t>frivilliges </a:t>
            </a:r>
            <a:r>
              <a:rPr lang="da-DK" sz="4100" b="1" dirty="0" smtClean="0">
                <a:solidFill>
                  <a:srgbClr val="C00000"/>
                </a:solidFill>
              </a:rPr>
              <a:t>motivation </a:t>
            </a:r>
            <a:endParaRPr lang="da-DK" b="1" dirty="0"/>
          </a:p>
          <a:p>
            <a:pPr marL="0" indent="0">
              <a:buNone/>
            </a:pPr>
            <a:r>
              <a:rPr lang="da-DK" sz="3200" b="1" dirty="0" smtClean="0"/>
              <a:t>Samspillet </a:t>
            </a:r>
            <a:r>
              <a:rPr lang="da-DK" sz="3200" b="1" dirty="0"/>
              <a:t>med andre og sociale </a:t>
            </a:r>
            <a:r>
              <a:rPr lang="da-DK" sz="3200" b="1" dirty="0" smtClean="0"/>
              <a:t>relationer</a:t>
            </a:r>
          </a:p>
          <a:p>
            <a:pPr marL="0" indent="0">
              <a:buNone/>
            </a:pPr>
            <a:endParaRPr lang="da-DK" sz="4000" dirty="0" smtClean="0"/>
          </a:p>
          <a:p>
            <a:pPr>
              <a:buFont typeface="Wingdings" panose="05000000000000000000" pitchFamily="2" charset="2"/>
              <a:buChar char="q"/>
            </a:pPr>
            <a:r>
              <a:rPr lang="da-DK" sz="3000" dirty="0" smtClean="0"/>
              <a:t> ”</a:t>
            </a:r>
            <a:r>
              <a:rPr lang="da-DK" sz="3000" dirty="0"/>
              <a:t>glæden ved at hjælpe dem”</a:t>
            </a:r>
          </a:p>
          <a:p>
            <a:pPr>
              <a:buFont typeface="Wingdings" panose="05000000000000000000" pitchFamily="2" charset="2"/>
              <a:buChar char="q"/>
            </a:pPr>
            <a:r>
              <a:rPr lang="da-DK" sz="3000" dirty="0" smtClean="0"/>
              <a:t> ”..</a:t>
            </a:r>
            <a:r>
              <a:rPr lang="da-DK" sz="3000" dirty="0"/>
              <a:t>du kommer ud hjemme fra, når du er alene. Det var </a:t>
            </a:r>
            <a:r>
              <a:rPr lang="da-DK" sz="3000" dirty="0" smtClean="0"/>
              <a:t>derfor, </a:t>
            </a:r>
            <a:r>
              <a:rPr lang="da-DK" sz="3000" dirty="0"/>
              <a:t>jeg </a:t>
            </a:r>
            <a:r>
              <a:rPr lang="da-DK" sz="3000" dirty="0" smtClean="0"/>
              <a:t>gjorde det</a:t>
            </a:r>
            <a:r>
              <a:rPr lang="da-DK" sz="3000" dirty="0"/>
              <a:t>”.</a:t>
            </a:r>
          </a:p>
          <a:p>
            <a:pPr>
              <a:buFont typeface="Wingdings" panose="05000000000000000000" pitchFamily="2" charset="2"/>
              <a:buChar char="q"/>
            </a:pPr>
            <a:r>
              <a:rPr lang="da-DK" sz="3000" dirty="0" smtClean="0"/>
              <a:t>”</a:t>
            </a:r>
            <a:r>
              <a:rPr lang="da-DK" sz="3000" dirty="0"/>
              <a:t>Bare sidde og få et grin ikke også. Et grin betyder meget”</a:t>
            </a:r>
          </a:p>
        </p:txBody>
      </p:sp>
    </p:spTree>
    <p:extLst>
      <p:ext uri="{BB962C8B-B14F-4D97-AF65-F5344CB8AC3E}">
        <p14:creationId xmlns:p14="http://schemas.microsoft.com/office/powerpoint/2010/main" val="27343159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411480" y="822961"/>
            <a:ext cx="11323320" cy="5354002"/>
          </a:xfrm>
        </p:spPr>
        <p:txBody>
          <a:bodyPr>
            <a:normAutofit fontScale="92500" lnSpcReduction="20000"/>
          </a:bodyPr>
          <a:lstStyle/>
          <a:p>
            <a:pPr marL="0" indent="0">
              <a:buNone/>
            </a:pPr>
            <a:r>
              <a:rPr lang="da-DK" sz="4100" b="1" dirty="0">
                <a:solidFill>
                  <a:srgbClr val="C00000"/>
                </a:solidFill>
              </a:rPr>
              <a:t>3</a:t>
            </a:r>
            <a:r>
              <a:rPr lang="da-DK" sz="4100" b="1" dirty="0" smtClean="0">
                <a:solidFill>
                  <a:srgbClr val="C00000"/>
                </a:solidFill>
              </a:rPr>
              <a:t>. Fastholdelse af de frivillige</a:t>
            </a:r>
            <a:endParaRPr lang="da-DK" b="1" dirty="0"/>
          </a:p>
          <a:p>
            <a:pPr marL="0" indent="0">
              <a:buNone/>
            </a:pPr>
            <a:r>
              <a:rPr lang="da-DK" sz="3200" b="1" dirty="0" smtClean="0"/>
              <a:t>Frihed til at vælge opgaver og ”arbejdstid” </a:t>
            </a:r>
          </a:p>
          <a:p>
            <a:pPr>
              <a:lnSpc>
                <a:spcPct val="120000"/>
              </a:lnSpc>
              <a:buFont typeface="Wingdings" panose="05000000000000000000" pitchFamily="2" charset="2"/>
              <a:buChar char="q"/>
            </a:pPr>
            <a:r>
              <a:rPr lang="da-DK" sz="2400" dirty="0" smtClean="0"/>
              <a:t>”</a:t>
            </a:r>
            <a:r>
              <a:rPr lang="da-DK" dirty="0" smtClean="0"/>
              <a:t>Og jeg vil </a:t>
            </a:r>
            <a:r>
              <a:rPr lang="da-DK" b="1" dirty="0" smtClean="0">
                <a:solidFill>
                  <a:srgbClr val="C00000"/>
                </a:solidFill>
              </a:rPr>
              <a:t>ikke udnyttes, </a:t>
            </a:r>
            <a:r>
              <a:rPr lang="da-DK" dirty="0" smtClean="0"/>
              <a:t>så stopper jeg”</a:t>
            </a:r>
          </a:p>
          <a:p>
            <a:pPr>
              <a:lnSpc>
                <a:spcPct val="120000"/>
              </a:lnSpc>
              <a:buFont typeface="Wingdings" panose="05000000000000000000" pitchFamily="2" charset="2"/>
              <a:buChar char="q"/>
            </a:pPr>
            <a:r>
              <a:rPr lang="da-DK" dirty="0" smtClean="0"/>
              <a:t>”</a:t>
            </a:r>
            <a:r>
              <a:rPr lang="da-DK" dirty="0"/>
              <a:t>Jeg havde sådan en lidt irriterende </a:t>
            </a:r>
            <a:r>
              <a:rPr lang="da-DK" dirty="0" smtClean="0"/>
              <a:t>oplevelse, </a:t>
            </a:r>
            <a:r>
              <a:rPr lang="da-DK" dirty="0"/>
              <a:t>fordi jeg var med til et møde</a:t>
            </a:r>
            <a:r>
              <a:rPr lang="da-DK" dirty="0" smtClean="0"/>
              <a:t>,…..</a:t>
            </a:r>
            <a:r>
              <a:rPr lang="da-DK" dirty="0"/>
              <a:t>men så sidder </a:t>
            </a:r>
            <a:r>
              <a:rPr lang="da-DK" dirty="0" smtClean="0"/>
              <a:t>de (personalet) </a:t>
            </a:r>
            <a:r>
              <a:rPr lang="da-DK" dirty="0"/>
              <a:t>sådan og snakker, om at der er </a:t>
            </a:r>
            <a:r>
              <a:rPr lang="da-DK" dirty="0" smtClean="0"/>
              <a:t>frivillige, </a:t>
            </a:r>
            <a:r>
              <a:rPr lang="da-DK" dirty="0"/>
              <a:t>og at de vil så gerne have nogle frivillige op på afdelingen. Så er der en pårørende, der siger  - Jamen så kan </a:t>
            </a:r>
            <a:r>
              <a:rPr lang="da-DK" dirty="0" smtClean="0"/>
              <a:t>I </a:t>
            </a:r>
            <a:r>
              <a:rPr lang="da-DK" dirty="0"/>
              <a:t>da bare sende dem op på afdelingen. Så tænkte jeg, jamen vi er altså </a:t>
            </a:r>
            <a:r>
              <a:rPr lang="da-DK" dirty="0" smtClean="0"/>
              <a:t>frivillige. </a:t>
            </a:r>
            <a:r>
              <a:rPr lang="da-DK" b="1" dirty="0" smtClean="0">
                <a:solidFill>
                  <a:srgbClr val="C00000"/>
                </a:solidFill>
              </a:rPr>
              <a:t>Der </a:t>
            </a:r>
            <a:r>
              <a:rPr lang="da-DK" b="1" dirty="0">
                <a:solidFill>
                  <a:srgbClr val="C00000"/>
                </a:solidFill>
              </a:rPr>
              <a:t>blev jeg altså provokeret, altså jeg vil ikke</a:t>
            </a:r>
            <a:r>
              <a:rPr lang="da-DK" b="1" i="1" dirty="0">
                <a:solidFill>
                  <a:srgbClr val="C00000"/>
                </a:solidFill>
              </a:rPr>
              <a:t> sendes </a:t>
            </a:r>
            <a:r>
              <a:rPr lang="da-DK" b="1" dirty="0">
                <a:solidFill>
                  <a:srgbClr val="C00000"/>
                </a:solidFill>
              </a:rPr>
              <a:t>afsted</a:t>
            </a:r>
            <a:r>
              <a:rPr lang="da-DK" b="1" dirty="0" smtClean="0">
                <a:solidFill>
                  <a:srgbClr val="C00000"/>
                </a:solidFill>
              </a:rPr>
              <a:t>.</a:t>
            </a:r>
            <a:endParaRPr lang="da-DK" b="1" dirty="0">
              <a:solidFill>
                <a:srgbClr val="C00000"/>
              </a:solidFill>
            </a:endParaRPr>
          </a:p>
          <a:p>
            <a:pPr>
              <a:lnSpc>
                <a:spcPct val="120000"/>
              </a:lnSpc>
              <a:buFont typeface="Wingdings" panose="05000000000000000000" pitchFamily="2" charset="2"/>
              <a:buChar char="q"/>
            </a:pPr>
            <a:r>
              <a:rPr lang="da-DK" dirty="0"/>
              <a:t>”… jeg er bange for, at jeg vil blive </a:t>
            </a:r>
            <a:r>
              <a:rPr lang="da-DK" dirty="0" smtClean="0"/>
              <a:t>utålmodig, </a:t>
            </a:r>
            <a:r>
              <a:rPr lang="da-DK" dirty="0"/>
              <a:t>og det er den grænse, den vil jeg ikke nå, at man kan sige, det bliver en plage, at man skal ud og høre på alle </a:t>
            </a:r>
            <a:r>
              <a:rPr lang="da-DK" dirty="0" smtClean="0"/>
              <a:t>dem (med svær demens), </a:t>
            </a:r>
            <a:r>
              <a:rPr lang="da-DK" dirty="0"/>
              <a:t>hvis vi skal sige det rent ud”. </a:t>
            </a:r>
          </a:p>
          <a:p>
            <a:pPr marL="0" indent="0">
              <a:buNone/>
            </a:pPr>
            <a:endParaRPr lang="da-DK" sz="3200" b="1" dirty="0"/>
          </a:p>
        </p:txBody>
      </p:sp>
    </p:spTree>
    <p:extLst>
      <p:ext uri="{BB962C8B-B14F-4D97-AF65-F5344CB8AC3E}">
        <p14:creationId xmlns:p14="http://schemas.microsoft.com/office/powerpoint/2010/main" val="38144000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felt 3"/>
          <p:cNvSpPr txBox="1"/>
          <p:nvPr/>
        </p:nvSpPr>
        <p:spPr>
          <a:xfrm flipV="1">
            <a:off x="9814560" y="5581412"/>
            <a:ext cx="2209800" cy="1093708"/>
          </a:xfrm>
          <a:prstGeom prst="rect">
            <a:avLst/>
          </a:prstGeom>
          <a:noFill/>
          <a:ln w="12700">
            <a:solidFill>
              <a:srgbClr val="C00000"/>
            </a:solidFill>
          </a:ln>
        </p:spPr>
        <p:txBody>
          <a:bodyPr wrap="square" rtlCol="0">
            <a:spAutoFit/>
          </a:bodyPr>
          <a:lstStyle/>
          <a:p>
            <a:endParaRPr lang="da-DK" dirty="0"/>
          </a:p>
        </p:txBody>
      </p:sp>
      <p:sp>
        <p:nvSpPr>
          <p:cNvPr id="2" name="Titel 1"/>
          <p:cNvSpPr>
            <a:spLocks noGrp="1"/>
          </p:cNvSpPr>
          <p:nvPr>
            <p:ph type="title"/>
          </p:nvPr>
        </p:nvSpPr>
        <p:spPr/>
        <p:txBody>
          <a:bodyPr>
            <a:normAutofit/>
          </a:bodyPr>
          <a:lstStyle/>
          <a:p>
            <a:r>
              <a:rPr lang="da-DK" b="1" dirty="0" smtClean="0">
                <a:latin typeface="Calibri Light" panose="020F0302020204030204" pitchFamily="34" charset="0"/>
                <a:cs typeface="Calibri Light" panose="020F0302020204030204" pitchFamily="34" charset="0"/>
              </a:rPr>
              <a:t>Resultaternes relevans for praksis</a:t>
            </a:r>
            <a:r>
              <a:rPr lang="da-DK" b="1" dirty="0">
                <a:latin typeface="Calibri" panose="020F0502020204030204" pitchFamily="34" charset="0"/>
                <a:cs typeface="Calibri" panose="020F0502020204030204" pitchFamily="34" charset="0"/>
              </a:rPr>
              <a:t/>
            </a:r>
            <a:br>
              <a:rPr lang="da-DK" b="1" dirty="0">
                <a:latin typeface="Calibri" panose="020F0502020204030204" pitchFamily="34" charset="0"/>
                <a:cs typeface="Calibri" panose="020F0502020204030204" pitchFamily="34" charset="0"/>
              </a:rPr>
            </a:br>
            <a:endParaRPr lang="da-DK" dirty="0"/>
          </a:p>
        </p:txBody>
      </p:sp>
      <p:sp>
        <p:nvSpPr>
          <p:cNvPr id="3" name="Pladsholder til indhold 2"/>
          <p:cNvSpPr>
            <a:spLocks noGrp="1"/>
          </p:cNvSpPr>
          <p:nvPr>
            <p:ph idx="1"/>
          </p:nvPr>
        </p:nvSpPr>
        <p:spPr>
          <a:xfrm>
            <a:off x="838200" y="1447800"/>
            <a:ext cx="10515600" cy="4729163"/>
          </a:xfrm>
        </p:spPr>
        <p:txBody>
          <a:bodyPr>
            <a:normAutofit/>
          </a:bodyPr>
          <a:lstStyle/>
          <a:p>
            <a:pPr marL="0" indent="0">
              <a:buNone/>
            </a:pPr>
            <a:endParaRPr lang="da-DK" sz="3600" b="1" dirty="0" smtClean="0">
              <a:latin typeface="Calibri" panose="020F0502020204030204" pitchFamily="34" charset="0"/>
              <a:cs typeface="Calibri" panose="020F0502020204030204" pitchFamily="34" charset="0"/>
            </a:endParaRPr>
          </a:p>
          <a:p>
            <a:pPr marL="0" indent="0">
              <a:buNone/>
            </a:pPr>
            <a:r>
              <a:rPr lang="da-DK" sz="3600" b="1" dirty="0" smtClean="0">
                <a:solidFill>
                  <a:srgbClr val="C00000"/>
                </a:solidFill>
                <a:latin typeface="Calibri" panose="020F0502020204030204" pitchFamily="34" charset="0"/>
                <a:cs typeface="Calibri" panose="020F0502020204030204" pitchFamily="34" charset="0"/>
              </a:rPr>
              <a:t>De frivillige er vigtige / nødvendige  for Bryghuset</a:t>
            </a:r>
          </a:p>
          <a:p>
            <a:pPr marL="0" indent="0">
              <a:buNone/>
            </a:pPr>
            <a:endParaRPr lang="da-DK" sz="3600" b="1" dirty="0" smtClean="0">
              <a:solidFill>
                <a:srgbClr val="C00000"/>
              </a:solidFill>
              <a:latin typeface="Calibri" panose="020F0502020204030204" pitchFamily="34" charset="0"/>
              <a:cs typeface="Calibri" panose="020F0502020204030204" pitchFamily="34" charset="0"/>
            </a:endParaRPr>
          </a:p>
          <a:p>
            <a:pPr>
              <a:buFont typeface="Courier New" panose="02070309020205020404" pitchFamily="49" charset="0"/>
              <a:buChar char="o"/>
            </a:pPr>
            <a:r>
              <a:rPr lang="da-DK" sz="3600" b="1" dirty="0" smtClean="0">
                <a:latin typeface="Calibri" panose="020F0502020204030204" pitchFamily="34" charset="0"/>
                <a:cs typeface="Calibri" panose="020F0502020204030204" pitchFamily="34" charset="0"/>
              </a:rPr>
              <a:t> </a:t>
            </a:r>
            <a:r>
              <a:rPr lang="da-DK" sz="3200" b="1" dirty="0" smtClean="0">
                <a:latin typeface="Calibri" panose="020F0502020204030204" pitchFamily="34" charset="0"/>
                <a:cs typeface="Calibri" panose="020F0502020204030204" pitchFamily="34" charset="0"/>
              </a:rPr>
              <a:t>Sæt klare grænser for, hvad der er personales arbejde, og hvad de frivillige skal arbejde med</a:t>
            </a:r>
          </a:p>
          <a:p>
            <a:pPr>
              <a:buFont typeface="Courier New" panose="02070309020205020404" pitchFamily="49" charset="0"/>
              <a:buChar char="o"/>
            </a:pPr>
            <a:r>
              <a:rPr lang="da-DK" sz="3200" b="1" dirty="0" smtClean="0">
                <a:solidFill>
                  <a:srgbClr val="C00000"/>
                </a:solidFill>
                <a:latin typeface="Calibri" panose="020F0502020204030204" pitchFamily="34" charset="0"/>
                <a:cs typeface="Calibri" panose="020F0502020204030204" pitchFamily="34" charset="0"/>
              </a:rPr>
              <a:t> Frihed og respekt </a:t>
            </a:r>
            <a:r>
              <a:rPr lang="da-DK" sz="3200" b="1" dirty="0" smtClean="0">
                <a:latin typeface="Calibri" panose="020F0502020204030204" pitchFamily="34" charset="0"/>
                <a:cs typeface="Calibri" panose="020F0502020204030204" pitchFamily="34" charset="0"/>
              </a:rPr>
              <a:t>– de frivillige vil selv vælge deres arbejdsopgaver</a:t>
            </a:r>
          </a:p>
        </p:txBody>
      </p:sp>
    </p:spTree>
    <p:extLst>
      <p:ext uri="{BB962C8B-B14F-4D97-AF65-F5344CB8AC3E}">
        <p14:creationId xmlns:p14="http://schemas.microsoft.com/office/powerpoint/2010/main" val="735026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28762" y="176897"/>
            <a:ext cx="10515600" cy="1325563"/>
          </a:xfrm>
        </p:spPr>
        <p:txBody>
          <a:bodyPr>
            <a:normAutofit/>
          </a:bodyPr>
          <a:lstStyle/>
          <a:p>
            <a:pPr algn="ctr"/>
            <a:r>
              <a:rPr lang="da-DK" sz="3200" b="1" dirty="0" smtClean="0"/>
              <a:t>Resultaterne fra ny dansk forskning om samarbejdet                 ml. frivillige og personale på to danske plejehjem</a:t>
            </a:r>
            <a:endParaRPr lang="da-DK" sz="3200" b="1" dirty="0"/>
          </a:p>
        </p:txBody>
      </p:sp>
      <p:sp>
        <p:nvSpPr>
          <p:cNvPr id="5" name="Pladsholder til indhold 4"/>
          <p:cNvSpPr>
            <a:spLocks noGrp="1"/>
          </p:cNvSpPr>
          <p:nvPr>
            <p:ph idx="1"/>
          </p:nvPr>
        </p:nvSpPr>
        <p:spPr>
          <a:xfrm>
            <a:off x="838200" y="1502460"/>
            <a:ext cx="10515600" cy="4674503"/>
          </a:xfrm>
        </p:spPr>
        <p:txBody>
          <a:bodyPr/>
          <a:lstStyle/>
          <a:p>
            <a:pPr marL="0" indent="0">
              <a:buNone/>
            </a:pPr>
            <a:r>
              <a:rPr lang="da-DK" dirty="0" smtClean="0"/>
              <a:t>To overordnede temaer:</a:t>
            </a:r>
          </a:p>
          <a:p>
            <a:pPr marL="0" indent="0">
              <a:buNone/>
            </a:pPr>
            <a:r>
              <a:rPr lang="da-DK" b="1" dirty="0" smtClean="0">
                <a:solidFill>
                  <a:srgbClr val="C00000"/>
                </a:solidFill>
              </a:rPr>
              <a:t>1. En ‘dem og os’ forståelse</a:t>
            </a:r>
          </a:p>
          <a:p>
            <a:r>
              <a:rPr lang="da-DK" dirty="0" smtClean="0"/>
              <a:t>Professionelle grænser som ikke blev i talesat, fx ift. plejeopgaver</a:t>
            </a:r>
          </a:p>
          <a:p>
            <a:r>
              <a:rPr lang="da-DK" dirty="0" smtClean="0"/>
              <a:t>De frivillige gør alle de sjove ting, fx plejeopgaver overfor aktiviteter</a:t>
            </a:r>
          </a:p>
          <a:p>
            <a:pPr marL="0" indent="0">
              <a:buNone/>
            </a:pPr>
            <a:endParaRPr lang="da-DK" b="1" dirty="0" smtClean="0"/>
          </a:p>
          <a:p>
            <a:pPr marL="0" indent="0">
              <a:buNone/>
            </a:pPr>
            <a:r>
              <a:rPr lang="da-DK" b="1" dirty="0" smtClean="0">
                <a:solidFill>
                  <a:srgbClr val="C00000"/>
                </a:solidFill>
              </a:rPr>
              <a:t>2. Holdninger og handlinger ift. hvad der er bedst for beboerne</a:t>
            </a:r>
          </a:p>
          <a:p>
            <a:r>
              <a:rPr lang="da-DK" dirty="0" smtClean="0"/>
              <a:t>Betydningen af at deltage i sociale aktiviteter</a:t>
            </a:r>
          </a:p>
          <a:p>
            <a:r>
              <a:rPr lang="da-DK" dirty="0" smtClean="0"/>
              <a:t>Beskytte beboere mod overdreven aktivitet</a:t>
            </a:r>
            <a:endParaRPr lang="da-DK" dirty="0"/>
          </a:p>
        </p:txBody>
      </p:sp>
      <p:sp>
        <p:nvSpPr>
          <p:cNvPr id="6" name="Tekstfelt 5"/>
          <p:cNvSpPr txBox="1"/>
          <p:nvPr/>
        </p:nvSpPr>
        <p:spPr>
          <a:xfrm>
            <a:off x="728762" y="5990957"/>
            <a:ext cx="10734476" cy="646331"/>
          </a:xfrm>
          <a:prstGeom prst="rect">
            <a:avLst/>
          </a:prstGeom>
          <a:noFill/>
          <a:ln w="12700">
            <a:solidFill>
              <a:srgbClr val="C00000"/>
            </a:solidFill>
          </a:ln>
        </p:spPr>
        <p:txBody>
          <a:bodyPr wrap="square" rtlCol="0">
            <a:spAutoFit/>
          </a:bodyPr>
          <a:lstStyle/>
          <a:p>
            <a:r>
              <a:rPr lang="en-US" dirty="0" err="1" smtClean="0"/>
              <a:t>Stølen</a:t>
            </a:r>
            <a:r>
              <a:rPr lang="en-US" dirty="0" smtClean="0"/>
              <a:t>. Volunteers </a:t>
            </a:r>
            <a:r>
              <a:rPr lang="en-US" dirty="0"/>
              <a:t>do the fun stuff </a:t>
            </a:r>
            <a:r>
              <a:rPr lang="en-US" dirty="0" smtClean="0"/>
              <a:t>– </a:t>
            </a:r>
            <a:r>
              <a:rPr lang="da-DK" dirty="0" err="1" smtClean="0"/>
              <a:t>Experiences</a:t>
            </a:r>
            <a:r>
              <a:rPr lang="da-DK" dirty="0" smtClean="0"/>
              <a:t> from </a:t>
            </a:r>
            <a:r>
              <a:rPr lang="da-DK" dirty="0" err="1" smtClean="0"/>
              <a:t>volunteer</a:t>
            </a:r>
            <a:r>
              <a:rPr lang="da-DK" dirty="0" smtClean="0"/>
              <a:t>‒professional </a:t>
            </a:r>
            <a:r>
              <a:rPr lang="da-DK" dirty="0" err="1" smtClean="0"/>
              <a:t>caregiver</a:t>
            </a:r>
            <a:r>
              <a:rPr lang="da-DK" dirty="0" smtClean="0"/>
              <a:t> </a:t>
            </a:r>
            <a:r>
              <a:rPr lang="da-DK" dirty="0" err="1"/>
              <a:t>cooperation</a:t>
            </a:r>
            <a:r>
              <a:rPr lang="da-DK" dirty="0"/>
              <a:t> </a:t>
            </a:r>
            <a:r>
              <a:rPr lang="da-DK" dirty="0" smtClean="0"/>
              <a:t>in </a:t>
            </a:r>
            <a:r>
              <a:rPr lang="da-DK" dirty="0" err="1" smtClean="0"/>
              <a:t>nursing</a:t>
            </a:r>
            <a:r>
              <a:rPr lang="da-DK" dirty="0" smtClean="0"/>
              <a:t> </a:t>
            </a:r>
            <a:r>
              <a:rPr lang="da-DK" dirty="0" err="1" smtClean="0"/>
              <a:t>homes</a:t>
            </a:r>
            <a:r>
              <a:rPr lang="da-DK" dirty="0" smtClean="0"/>
              <a:t>. Scandinavian Journal of </a:t>
            </a:r>
            <a:r>
              <a:rPr lang="da-DK" dirty="0" err="1" smtClean="0"/>
              <a:t>Caring</a:t>
            </a:r>
            <a:r>
              <a:rPr lang="da-DK" dirty="0" smtClean="0"/>
              <a:t> Sciences. </a:t>
            </a:r>
            <a:r>
              <a:rPr lang="da-DK" dirty="0" err="1" smtClean="0"/>
              <a:t>Early</a:t>
            </a:r>
            <a:r>
              <a:rPr lang="da-DK" dirty="0" smtClean="0"/>
              <a:t> </a:t>
            </a:r>
            <a:r>
              <a:rPr lang="da-DK" dirty="0" err="1" smtClean="0"/>
              <a:t>on-line</a:t>
            </a:r>
            <a:r>
              <a:rPr lang="da-DK" dirty="0" smtClean="0"/>
              <a:t>. DOI: 10.1111/scs.13018.</a:t>
            </a:r>
            <a:endParaRPr lang="da-DK" dirty="0"/>
          </a:p>
        </p:txBody>
      </p:sp>
    </p:spTree>
    <p:extLst>
      <p:ext uri="{BB962C8B-B14F-4D97-AF65-F5344CB8AC3E}">
        <p14:creationId xmlns:p14="http://schemas.microsoft.com/office/powerpoint/2010/main" val="4147087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838200" y="657726"/>
            <a:ext cx="10515600" cy="5874837"/>
          </a:xfrm>
        </p:spPr>
        <p:txBody>
          <a:bodyPr>
            <a:normAutofit/>
          </a:bodyPr>
          <a:lstStyle/>
          <a:p>
            <a:pPr marL="0" indent="0">
              <a:buNone/>
            </a:pPr>
            <a:r>
              <a:rPr lang="da-DK" b="1" dirty="0" smtClean="0"/>
              <a:t>Fokus: </a:t>
            </a:r>
            <a:r>
              <a:rPr lang="da-DK" dirty="0" smtClean="0"/>
              <a:t>”Rollen som pårørende til borgere med moderat til svær demens – forventninger og ønsker til kommunikation, samarbejde og relation mellem pårørende og sundhedsprofessionelle”</a:t>
            </a:r>
          </a:p>
          <a:p>
            <a:pPr marL="0" indent="0">
              <a:buNone/>
            </a:pPr>
            <a:endParaRPr lang="da-DK" b="1" dirty="0" smtClean="0"/>
          </a:p>
          <a:p>
            <a:pPr marL="0" indent="0">
              <a:buNone/>
            </a:pPr>
            <a:r>
              <a:rPr lang="da-DK" b="1" dirty="0" smtClean="0"/>
              <a:t>Jeg indsamlede viden via:</a:t>
            </a:r>
            <a:endParaRPr lang="da-DK" b="1" dirty="0"/>
          </a:p>
          <a:p>
            <a:pPr marL="0" indent="0">
              <a:buNone/>
            </a:pPr>
            <a:r>
              <a:rPr lang="da-DK" b="1" dirty="0" smtClean="0">
                <a:solidFill>
                  <a:srgbClr val="C00000"/>
                </a:solidFill>
              </a:rPr>
              <a:t>Deltagerobservationer: </a:t>
            </a:r>
          </a:p>
          <a:p>
            <a:r>
              <a:rPr lang="da-DK" dirty="0" smtClean="0"/>
              <a:t>Demensbyen</a:t>
            </a:r>
          </a:p>
          <a:p>
            <a:pPr marL="0" indent="0">
              <a:buNone/>
            </a:pPr>
            <a:r>
              <a:rPr lang="da-DK" b="1" dirty="0" smtClean="0">
                <a:solidFill>
                  <a:srgbClr val="C00000"/>
                </a:solidFill>
              </a:rPr>
              <a:t>Fokusgruppe interviews:</a:t>
            </a:r>
          </a:p>
          <a:p>
            <a:r>
              <a:rPr lang="da-DK" dirty="0" smtClean="0"/>
              <a:t>pårørende til beboere i demensbyen</a:t>
            </a:r>
          </a:p>
          <a:p>
            <a:r>
              <a:rPr lang="da-DK" dirty="0" smtClean="0"/>
              <a:t>Personale tilknyttet </a:t>
            </a:r>
            <a:r>
              <a:rPr lang="da-DK" dirty="0" err="1" smtClean="0"/>
              <a:t>boenheder</a:t>
            </a:r>
            <a:r>
              <a:rPr lang="da-DK" dirty="0" smtClean="0"/>
              <a:t> i Demensbyen </a:t>
            </a:r>
          </a:p>
          <a:p>
            <a:pPr marL="0" indent="0">
              <a:buNone/>
            </a:pPr>
            <a:r>
              <a:rPr lang="da-DK" b="1" dirty="0" smtClean="0">
                <a:solidFill>
                  <a:srgbClr val="C00000"/>
                </a:solidFill>
              </a:rPr>
              <a:t>Individuelle interviews (+ foto): </a:t>
            </a:r>
          </a:p>
          <a:p>
            <a:r>
              <a:rPr lang="da-DK" dirty="0" smtClean="0"/>
              <a:t>pårørende til beboere i demensbyen</a:t>
            </a:r>
          </a:p>
          <a:p>
            <a:endParaRPr lang="da-DK" dirty="0"/>
          </a:p>
        </p:txBody>
      </p:sp>
    </p:spTree>
    <p:extLst>
      <p:ext uri="{BB962C8B-B14F-4D97-AF65-F5344CB8AC3E}">
        <p14:creationId xmlns:p14="http://schemas.microsoft.com/office/powerpoint/2010/main" val="484538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b="1" dirty="0" smtClean="0"/>
              <a:t>Resultater</a:t>
            </a:r>
            <a:br>
              <a:rPr lang="da-DK" b="1" dirty="0" smtClean="0"/>
            </a:br>
            <a:endParaRPr lang="da-DK" b="1" dirty="0"/>
          </a:p>
        </p:txBody>
      </p:sp>
      <p:sp>
        <p:nvSpPr>
          <p:cNvPr id="3" name="Pladsholder til indhold 2"/>
          <p:cNvSpPr>
            <a:spLocks noGrp="1"/>
          </p:cNvSpPr>
          <p:nvPr>
            <p:ph idx="1"/>
          </p:nvPr>
        </p:nvSpPr>
        <p:spPr>
          <a:xfrm>
            <a:off x="838200" y="1090863"/>
            <a:ext cx="10515600" cy="5086100"/>
          </a:xfrm>
        </p:spPr>
        <p:txBody>
          <a:bodyPr/>
          <a:lstStyle/>
          <a:p>
            <a:pPr marL="0" indent="0">
              <a:buNone/>
            </a:pPr>
            <a:r>
              <a:rPr lang="da-DK" b="1" dirty="0" smtClean="0"/>
              <a:t>Samarbejdet om at skabe et genkendelig og meningsfuldt liv for beboerne var centreret om tre emner:</a:t>
            </a:r>
          </a:p>
          <a:p>
            <a:pPr marL="0" indent="0">
              <a:buNone/>
            </a:pPr>
            <a:endParaRPr lang="da-DK" b="1" dirty="0" smtClean="0"/>
          </a:p>
          <a:p>
            <a:pPr marL="457200" indent="-457200">
              <a:buAutoNum type="arabicPeriod"/>
            </a:pPr>
            <a:r>
              <a:rPr lang="da-DK" sz="3200" b="1" dirty="0" smtClean="0">
                <a:solidFill>
                  <a:srgbClr val="C00000"/>
                </a:solidFill>
              </a:rPr>
              <a:t> Hverdagslivet er det vigtigste</a:t>
            </a:r>
          </a:p>
          <a:p>
            <a:r>
              <a:rPr lang="da-DK" dirty="0" smtClean="0"/>
              <a:t>Mulighed for at fortsætte kendte aktiviteter</a:t>
            </a:r>
          </a:p>
          <a:p>
            <a:r>
              <a:rPr lang="da-DK" dirty="0" smtClean="0"/>
              <a:t>Vigtigheden af at aktiviteter tilpasses beboernes                                      behov</a:t>
            </a:r>
          </a:p>
          <a:p>
            <a:pPr marL="0" indent="0">
              <a:buNone/>
            </a:pPr>
            <a:endParaRPr lang="da-DK" i="1" dirty="0" smtClean="0"/>
          </a:p>
          <a:p>
            <a:pPr marL="0" indent="0">
              <a:buNone/>
            </a:pPr>
            <a:endParaRPr lang="da-DK" dirty="0"/>
          </a:p>
        </p:txBody>
      </p:sp>
      <p:pic>
        <p:nvPicPr>
          <p:cNvPr id="6" name="Billede 5"/>
          <p:cNvPicPr>
            <a:picLocks noChangeAspect="1"/>
          </p:cNvPicPr>
          <p:nvPr/>
        </p:nvPicPr>
        <p:blipFill>
          <a:blip r:embed="rId3"/>
          <a:stretch>
            <a:fillRect/>
          </a:stretch>
        </p:blipFill>
        <p:spPr>
          <a:xfrm>
            <a:off x="8336280" y="3260056"/>
            <a:ext cx="3621184" cy="3436552"/>
          </a:xfrm>
          <a:prstGeom prst="rect">
            <a:avLst/>
          </a:prstGeom>
        </p:spPr>
      </p:pic>
      <p:sp>
        <p:nvSpPr>
          <p:cNvPr id="4" name="Tekstfelt 3"/>
          <p:cNvSpPr txBox="1"/>
          <p:nvPr/>
        </p:nvSpPr>
        <p:spPr>
          <a:xfrm>
            <a:off x="838199" y="4608999"/>
            <a:ext cx="7166811" cy="1938992"/>
          </a:xfrm>
          <a:prstGeom prst="rect">
            <a:avLst/>
          </a:prstGeom>
          <a:noFill/>
        </p:spPr>
        <p:txBody>
          <a:bodyPr wrap="square" rtlCol="0">
            <a:spAutoFit/>
          </a:bodyPr>
          <a:lstStyle/>
          <a:p>
            <a:r>
              <a:rPr lang="da-DK" sz="2400" dirty="0" smtClean="0"/>
              <a:t>”</a:t>
            </a:r>
            <a:r>
              <a:rPr lang="da-DK" sz="2400" i="1" dirty="0" smtClean="0"/>
              <a:t>De pårørende har store forventninger ift. hvad vi kan og efterspørger ofte større aktiviteter. Men nogen gange kan det at støtte beboerne i at fortsætte med at gå til spisestuen være en aktivitet i sig selv, men det kan være svært for de pårørende at forstå</a:t>
            </a:r>
            <a:r>
              <a:rPr lang="da-DK" sz="2400" dirty="0" smtClean="0"/>
              <a:t>”</a:t>
            </a:r>
            <a:r>
              <a:rPr lang="da-DK" sz="2400" i="1" dirty="0" smtClean="0"/>
              <a:t> </a:t>
            </a:r>
            <a:r>
              <a:rPr lang="da-DK" sz="2400" dirty="0" smtClean="0"/>
              <a:t>´(Personale) </a:t>
            </a:r>
            <a:endParaRPr lang="da-DK" sz="2400" dirty="0"/>
          </a:p>
        </p:txBody>
      </p:sp>
    </p:spTree>
    <p:extLst>
      <p:ext uri="{BB962C8B-B14F-4D97-AF65-F5344CB8AC3E}">
        <p14:creationId xmlns:p14="http://schemas.microsoft.com/office/powerpoint/2010/main" val="1055356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581525" y="383406"/>
            <a:ext cx="11129211" cy="5232083"/>
          </a:xfrm>
        </p:spPr>
        <p:txBody>
          <a:bodyPr/>
          <a:lstStyle/>
          <a:p>
            <a:pPr marL="0" indent="0">
              <a:buNone/>
            </a:pPr>
            <a:r>
              <a:rPr lang="da-DK" sz="3200" b="1" dirty="0" smtClean="0">
                <a:solidFill>
                  <a:srgbClr val="C00000"/>
                </a:solidFill>
              </a:rPr>
              <a:t>2. Stadig at være en del af livet uden for demensbyen</a:t>
            </a:r>
          </a:p>
          <a:p>
            <a:r>
              <a:rPr lang="da-DK" dirty="0" smtClean="0"/>
              <a:t>Mulighed for fortsat at være en del af det ‘rigtige’ liv uden for Demensbyen</a:t>
            </a:r>
          </a:p>
        </p:txBody>
      </p:sp>
      <p:pic>
        <p:nvPicPr>
          <p:cNvPr id="5" name="Billede 4"/>
          <p:cNvPicPr>
            <a:picLocks noChangeAspect="1"/>
          </p:cNvPicPr>
          <p:nvPr/>
        </p:nvPicPr>
        <p:blipFill>
          <a:blip r:embed="rId3"/>
          <a:stretch>
            <a:fillRect/>
          </a:stretch>
        </p:blipFill>
        <p:spPr>
          <a:xfrm>
            <a:off x="4534702" y="4170811"/>
            <a:ext cx="3751447" cy="2496417"/>
          </a:xfrm>
          <a:prstGeom prst="rect">
            <a:avLst/>
          </a:prstGeom>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92697" y="1488496"/>
            <a:ext cx="2924347" cy="5216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Billede 6"/>
          <p:cNvPicPr>
            <a:picLocks noChangeAspect="1"/>
          </p:cNvPicPr>
          <p:nvPr/>
        </p:nvPicPr>
        <p:blipFill>
          <a:blip r:embed="rId5"/>
          <a:stretch>
            <a:fillRect/>
          </a:stretch>
        </p:blipFill>
        <p:spPr>
          <a:xfrm>
            <a:off x="581525" y="4240402"/>
            <a:ext cx="3646869" cy="2426826"/>
          </a:xfrm>
          <a:prstGeom prst="rect">
            <a:avLst/>
          </a:prstGeom>
        </p:spPr>
      </p:pic>
      <p:sp>
        <p:nvSpPr>
          <p:cNvPr id="2" name="Tekstfelt 1"/>
          <p:cNvSpPr txBox="1"/>
          <p:nvPr/>
        </p:nvSpPr>
        <p:spPr>
          <a:xfrm>
            <a:off x="462012" y="2048060"/>
            <a:ext cx="8562474" cy="1938992"/>
          </a:xfrm>
          <a:prstGeom prst="rect">
            <a:avLst/>
          </a:prstGeom>
          <a:noFill/>
        </p:spPr>
        <p:txBody>
          <a:bodyPr wrap="square" rtlCol="0">
            <a:spAutoFit/>
          </a:bodyPr>
          <a:lstStyle/>
          <a:p>
            <a:r>
              <a:rPr lang="da-DK" sz="2400" dirty="0" smtClean="0"/>
              <a:t>”</a:t>
            </a:r>
            <a:r>
              <a:rPr lang="da-DK" sz="2400" i="1" dirty="0" smtClean="0"/>
              <a:t>Jeg kører min søster til en frisør i byen fordi jeg mener at det er en god oplevelse for hende at komme ud af demensbyen, ud i det virkelige liv. Jeg tager hende også med til tandlæge og læge i byen, fordi så skal hun sidde og vente i venteværelset med de andre patienter og opleve at være en del af et normalt liv</a:t>
            </a:r>
            <a:r>
              <a:rPr lang="da-DK" sz="2400" dirty="0" smtClean="0"/>
              <a:t>” (Pårørende)</a:t>
            </a:r>
            <a:endParaRPr lang="da-DK" sz="2400" dirty="0"/>
          </a:p>
        </p:txBody>
      </p:sp>
    </p:spTree>
    <p:extLst>
      <p:ext uri="{BB962C8B-B14F-4D97-AF65-F5344CB8AC3E}">
        <p14:creationId xmlns:p14="http://schemas.microsoft.com/office/powerpoint/2010/main" val="20943537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517358" y="375038"/>
            <a:ext cx="10515600" cy="4912043"/>
          </a:xfrm>
        </p:spPr>
        <p:txBody>
          <a:bodyPr/>
          <a:lstStyle/>
          <a:p>
            <a:pPr marL="0" indent="0">
              <a:buNone/>
            </a:pPr>
            <a:r>
              <a:rPr lang="da-DK" sz="3200" b="1" dirty="0" smtClean="0">
                <a:solidFill>
                  <a:srgbClr val="C00000"/>
                </a:solidFill>
              </a:rPr>
              <a:t>3. Gøre brug af aktiviteterne i demensbyen</a:t>
            </a:r>
          </a:p>
          <a:p>
            <a:r>
              <a:rPr lang="da-DK" dirty="0" smtClean="0"/>
              <a:t>Udfordringer med at bruge omgivelser og aktiviteter uden for </a:t>
            </a:r>
            <a:r>
              <a:rPr lang="da-DK" dirty="0" err="1" smtClean="0"/>
              <a:t>boenhederne</a:t>
            </a:r>
            <a:endParaRPr lang="da-DK" dirty="0" smtClean="0"/>
          </a:p>
          <a:p>
            <a:pPr marL="0" indent="0">
              <a:buNone/>
            </a:pPr>
            <a:endParaRPr lang="da-DK" dirty="0"/>
          </a:p>
        </p:txBody>
      </p:sp>
      <p:pic>
        <p:nvPicPr>
          <p:cNvPr id="5" name="Billed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3996" y="4296226"/>
            <a:ext cx="3137768" cy="2351117"/>
          </a:xfrm>
          <a:prstGeom prst="rect">
            <a:avLst/>
          </a:prstGeom>
        </p:spPr>
      </p:pic>
      <p:pic>
        <p:nvPicPr>
          <p:cNvPr id="8" name="Billed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0794" y="4289951"/>
            <a:ext cx="3267061" cy="2363669"/>
          </a:xfrm>
          <a:prstGeom prst="rect">
            <a:avLst/>
          </a:prstGeom>
        </p:spPr>
      </p:pic>
      <p:pic>
        <p:nvPicPr>
          <p:cNvPr id="10" name="Billede 9"/>
          <p:cNvPicPr>
            <a:picLocks noChangeAspect="1"/>
          </p:cNvPicPr>
          <p:nvPr/>
        </p:nvPicPr>
        <p:blipFill>
          <a:blip r:embed="rId5"/>
          <a:stretch>
            <a:fillRect/>
          </a:stretch>
        </p:blipFill>
        <p:spPr>
          <a:xfrm>
            <a:off x="4551291" y="4328561"/>
            <a:ext cx="3089420" cy="2314083"/>
          </a:xfrm>
          <a:prstGeom prst="rect">
            <a:avLst/>
          </a:prstGeom>
        </p:spPr>
      </p:pic>
      <p:sp>
        <p:nvSpPr>
          <p:cNvPr id="2" name="Tekstfelt 1"/>
          <p:cNvSpPr txBox="1"/>
          <p:nvPr/>
        </p:nvSpPr>
        <p:spPr>
          <a:xfrm>
            <a:off x="709863" y="1953916"/>
            <a:ext cx="11000874" cy="1938992"/>
          </a:xfrm>
          <a:prstGeom prst="rect">
            <a:avLst/>
          </a:prstGeom>
          <a:noFill/>
        </p:spPr>
        <p:txBody>
          <a:bodyPr wrap="square" rtlCol="0">
            <a:spAutoFit/>
          </a:bodyPr>
          <a:lstStyle/>
          <a:p>
            <a:r>
              <a:rPr lang="da-DK" sz="2400" dirty="0" smtClean="0"/>
              <a:t>”</a:t>
            </a:r>
            <a:r>
              <a:rPr lang="da-DK" sz="2400" i="1" dirty="0" smtClean="0"/>
              <a:t>Der er beboere som selv kan gå rundt og de har været nede og fodre hønsene. Men min kone kan ikke selv gå derned og kan derfor ikke være med i samtalen når de andre taler om hønsene. Jeg synes at det er et dilemma at man laver alle de her nye spændende ting, og så er der er så mange mennesker her som ikke kan bruge dem fordi de ikke selv kan går og der er ingen som har tid til at tage dem derned</a:t>
            </a:r>
            <a:r>
              <a:rPr lang="da-DK" sz="2400" dirty="0" smtClean="0"/>
              <a:t>” (Pårørende)</a:t>
            </a:r>
            <a:endParaRPr lang="da-DK" sz="2400" dirty="0"/>
          </a:p>
        </p:txBody>
      </p:sp>
    </p:spTree>
    <p:extLst>
      <p:ext uri="{BB962C8B-B14F-4D97-AF65-F5344CB8AC3E}">
        <p14:creationId xmlns:p14="http://schemas.microsoft.com/office/powerpoint/2010/main" val="33263999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altLang="da-DK" sz="3200" dirty="0">
                <a:latin typeface="Calibri" panose="020F0502020204030204" pitchFamily="34" charset="0"/>
                <a:cs typeface="Calibri" panose="020F0502020204030204" pitchFamily="34" charset="0"/>
              </a:rPr>
              <a:t>Samarbejde mellem </a:t>
            </a:r>
            <a:r>
              <a:rPr lang="da-DK" altLang="da-DK" sz="3200" dirty="0" smtClean="0">
                <a:latin typeface="Calibri" panose="020F0502020204030204" pitchFamily="34" charset="0"/>
                <a:cs typeface="Calibri" panose="020F0502020204030204" pitchFamily="34" charset="0"/>
              </a:rPr>
              <a:t>personale </a:t>
            </a:r>
            <a:r>
              <a:rPr lang="da-DK" altLang="da-DK" sz="3200" dirty="0">
                <a:latin typeface="Calibri" panose="020F0502020204030204" pitchFamily="34" charset="0"/>
                <a:cs typeface="Calibri" panose="020F0502020204030204" pitchFamily="34" charset="0"/>
              </a:rPr>
              <a:t>og pårørende til</a:t>
            </a:r>
            <a:r>
              <a:rPr lang="da-DK" altLang="da-DK" sz="3200" b="1" dirty="0">
                <a:latin typeface="Calibri" panose="020F0502020204030204" pitchFamily="34" charset="0"/>
                <a:cs typeface="Calibri" panose="020F0502020204030204" pitchFamily="34" charset="0"/>
              </a:rPr>
              <a:t> </a:t>
            </a:r>
            <a:r>
              <a:rPr lang="da-DK" altLang="da-DK" sz="3200" b="1" dirty="0">
                <a:solidFill>
                  <a:srgbClr val="C00000"/>
                </a:solidFill>
                <a:latin typeface="Calibri" panose="020F0502020204030204" pitchFamily="34" charset="0"/>
                <a:cs typeface="Calibri" panose="020F0502020204030204" pitchFamily="34" charset="0"/>
              </a:rPr>
              <a:t>mennesker med demens </a:t>
            </a:r>
            <a:endParaRPr lang="da-DK" sz="3200" dirty="0">
              <a:solidFill>
                <a:srgbClr val="C00000"/>
              </a:solidFill>
            </a:endParaRPr>
          </a:p>
        </p:txBody>
      </p:sp>
      <p:sp>
        <p:nvSpPr>
          <p:cNvPr id="3" name="Pladsholder til indhold 2"/>
          <p:cNvSpPr>
            <a:spLocks noGrp="1"/>
          </p:cNvSpPr>
          <p:nvPr>
            <p:ph idx="1"/>
          </p:nvPr>
        </p:nvSpPr>
        <p:spPr/>
        <p:txBody>
          <a:bodyPr>
            <a:normAutofit/>
          </a:bodyPr>
          <a:lstStyle/>
          <a:p>
            <a:pPr marL="0" indent="0">
              <a:lnSpc>
                <a:spcPct val="100000"/>
              </a:lnSpc>
              <a:buNone/>
            </a:pPr>
            <a:r>
              <a:rPr lang="en-US" altLang="da-DK" dirty="0" err="1">
                <a:solidFill>
                  <a:schemeClr val="tx2"/>
                </a:solidFill>
                <a:latin typeface="Calibri" panose="020F0502020204030204" pitchFamily="34" charset="0"/>
                <a:cs typeface="Calibri" panose="020F0502020204030204" pitchFamily="34" charset="0"/>
              </a:rPr>
              <a:t>S</a:t>
            </a:r>
            <a:r>
              <a:rPr lang="en-US" altLang="da-DK" dirty="0" err="1" smtClean="0">
                <a:solidFill>
                  <a:schemeClr val="tx2"/>
                </a:solidFill>
                <a:latin typeface="Calibri" panose="020F0502020204030204" pitchFamily="34" charset="0"/>
                <a:cs typeface="Calibri" panose="020F0502020204030204" pitchFamily="34" charset="0"/>
              </a:rPr>
              <a:t>amarbejdet</a:t>
            </a:r>
            <a:r>
              <a:rPr lang="en-US" altLang="da-DK" dirty="0" smtClean="0">
                <a:solidFill>
                  <a:schemeClr val="tx2"/>
                </a:solidFill>
                <a:latin typeface="Calibri" panose="020F0502020204030204" pitchFamily="34" charset="0"/>
                <a:cs typeface="Calibri" panose="020F0502020204030204" pitchFamily="34" charset="0"/>
              </a:rPr>
              <a:t> ml. </a:t>
            </a:r>
            <a:r>
              <a:rPr lang="en-US" altLang="da-DK" dirty="0" err="1" smtClean="0">
                <a:solidFill>
                  <a:schemeClr val="tx2"/>
                </a:solidFill>
                <a:latin typeface="Calibri" panose="020F0502020204030204" pitchFamily="34" charset="0"/>
                <a:cs typeface="Calibri" panose="020F0502020204030204" pitchFamily="34" charset="0"/>
              </a:rPr>
              <a:t>pårørende</a:t>
            </a:r>
            <a:r>
              <a:rPr lang="en-US" altLang="da-DK" dirty="0" smtClean="0">
                <a:solidFill>
                  <a:schemeClr val="tx2"/>
                </a:solidFill>
                <a:latin typeface="Calibri" panose="020F0502020204030204" pitchFamily="34" charset="0"/>
                <a:cs typeface="Calibri" panose="020F0502020204030204" pitchFamily="34" charset="0"/>
              </a:rPr>
              <a:t> og </a:t>
            </a:r>
            <a:r>
              <a:rPr lang="en-US" altLang="da-DK" dirty="0" err="1" smtClean="0">
                <a:solidFill>
                  <a:schemeClr val="tx2"/>
                </a:solidFill>
                <a:latin typeface="Calibri" panose="020F0502020204030204" pitchFamily="34" charset="0"/>
                <a:cs typeface="Calibri" panose="020F0502020204030204" pitchFamily="34" charset="0"/>
              </a:rPr>
              <a:t>personale</a:t>
            </a:r>
            <a:r>
              <a:rPr lang="en-US" altLang="da-DK" dirty="0" smtClean="0">
                <a:solidFill>
                  <a:schemeClr val="tx2"/>
                </a:solidFill>
                <a:latin typeface="Calibri" panose="020F0502020204030204" pitchFamily="34" charset="0"/>
                <a:cs typeface="Calibri" panose="020F0502020204030204" pitchFamily="34" charset="0"/>
              </a:rPr>
              <a:t> </a:t>
            </a:r>
            <a:r>
              <a:rPr lang="en-US" altLang="da-DK" dirty="0" err="1" smtClean="0">
                <a:solidFill>
                  <a:schemeClr val="tx2"/>
                </a:solidFill>
                <a:latin typeface="Calibri" panose="020F0502020204030204" pitchFamily="34" charset="0"/>
                <a:cs typeface="Calibri" panose="020F0502020204030204" pitchFamily="34" charset="0"/>
              </a:rPr>
              <a:t>har</a:t>
            </a:r>
            <a:r>
              <a:rPr lang="en-US" altLang="da-DK" dirty="0" smtClean="0">
                <a:solidFill>
                  <a:schemeClr val="tx2"/>
                </a:solidFill>
                <a:latin typeface="Calibri" panose="020F0502020204030204" pitchFamily="34" charset="0"/>
                <a:cs typeface="Calibri" panose="020F0502020204030204" pitchFamily="34" charset="0"/>
              </a:rPr>
              <a:t> </a:t>
            </a:r>
            <a:r>
              <a:rPr lang="en-US" altLang="da-DK" dirty="0" err="1" smtClean="0">
                <a:solidFill>
                  <a:schemeClr val="tx2"/>
                </a:solidFill>
                <a:latin typeface="Calibri" panose="020F0502020204030204" pitchFamily="34" charset="0"/>
                <a:cs typeface="Calibri" panose="020F0502020204030204" pitchFamily="34" charset="0"/>
              </a:rPr>
              <a:t>betydning</a:t>
            </a:r>
            <a:r>
              <a:rPr lang="en-US" altLang="da-DK" dirty="0" smtClean="0">
                <a:solidFill>
                  <a:schemeClr val="tx2"/>
                </a:solidFill>
                <a:latin typeface="Calibri" panose="020F0502020204030204" pitchFamily="34" charset="0"/>
                <a:cs typeface="Calibri" panose="020F0502020204030204" pitchFamily="34" charset="0"/>
              </a:rPr>
              <a:t> for </a:t>
            </a:r>
            <a:r>
              <a:rPr lang="en-US" altLang="da-DK" dirty="0" err="1" smtClean="0">
                <a:solidFill>
                  <a:schemeClr val="tx2"/>
                </a:solidFill>
                <a:latin typeface="Calibri" panose="020F0502020204030204" pitchFamily="34" charset="0"/>
                <a:cs typeface="Calibri" panose="020F0502020204030204" pitchFamily="34" charset="0"/>
              </a:rPr>
              <a:t>tryghed</a:t>
            </a:r>
            <a:r>
              <a:rPr lang="en-US" altLang="da-DK" dirty="0" smtClean="0">
                <a:solidFill>
                  <a:schemeClr val="tx2"/>
                </a:solidFill>
                <a:latin typeface="Calibri" panose="020F0502020204030204" pitchFamily="34" charset="0"/>
                <a:cs typeface="Calibri" panose="020F0502020204030204" pitchFamily="34" charset="0"/>
              </a:rPr>
              <a:t> og </a:t>
            </a:r>
            <a:r>
              <a:rPr lang="en-US" altLang="da-DK" dirty="0" err="1" smtClean="0">
                <a:solidFill>
                  <a:schemeClr val="tx2"/>
                </a:solidFill>
                <a:latin typeface="Calibri" panose="020F0502020204030204" pitchFamily="34" charset="0"/>
                <a:cs typeface="Calibri" panose="020F0502020204030204" pitchFamily="34" charset="0"/>
              </a:rPr>
              <a:t>trivsel</a:t>
            </a:r>
            <a:r>
              <a:rPr lang="en-US" altLang="da-DK" dirty="0" smtClean="0">
                <a:solidFill>
                  <a:schemeClr val="tx2"/>
                </a:solidFill>
                <a:latin typeface="Calibri" panose="020F0502020204030204" pitchFamily="34" charset="0"/>
                <a:cs typeface="Calibri" panose="020F0502020204030204" pitchFamily="34" charset="0"/>
              </a:rPr>
              <a:t> </a:t>
            </a:r>
            <a:r>
              <a:rPr lang="en-US" altLang="da-DK" dirty="0">
                <a:solidFill>
                  <a:schemeClr val="tx2"/>
                </a:solidFill>
                <a:latin typeface="Calibri" panose="020F0502020204030204" pitchFamily="34" charset="0"/>
                <a:cs typeface="Calibri" panose="020F0502020204030204" pitchFamily="34" charset="0"/>
              </a:rPr>
              <a:t>for </a:t>
            </a:r>
            <a:r>
              <a:rPr lang="en-US" altLang="da-DK" dirty="0" err="1" smtClean="0">
                <a:solidFill>
                  <a:schemeClr val="tx2"/>
                </a:solidFill>
                <a:latin typeface="Calibri" panose="020F0502020204030204" pitchFamily="34" charset="0"/>
                <a:cs typeface="Calibri" panose="020F0502020204030204" pitchFamily="34" charset="0"/>
              </a:rPr>
              <a:t>beboere</a:t>
            </a:r>
            <a:r>
              <a:rPr lang="en-US" altLang="da-DK" dirty="0" smtClean="0">
                <a:solidFill>
                  <a:schemeClr val="tx2"/>
                </a:solidFill>
                <a:latin typeface="Calibri" panose="020F0502020204030204" pitchFamily="34" charset="0"/>
                <a:cs typeface="Calibri" panose="020F0502020204030204" pitchFamily="34" charset="0"/>
              </a:rPr>
              <a:t> </a:t>
            </a:r>
            <a:r>
              <a:rPr lang="en-US" altLang="da-DK" dirty="0" err="1" smtClean="0">
                <a:solidFill>
                  <a:schemeClr val="tx2"/>
                </a:solidFill>
                <a:latin typeface="Calibri" panose="020F0502020204030204" pitchFamily="34" charset="0"/>
                <a:cs typeface="Calibri" panose="020F0502020204030204" pitchFamily="34" charset="0"/>
              </a:rPr>
              <a:t>på</a:t>
            </a:r>
            <a:r>
              <a:rPr lang="en-US" altLang="da-DK" dirty="0" smtClean="0">
                <a:solidFill>
                  <a:schemeClr val="tx2"/>
                </a:solidFill>
                <a:latin typeface="Calibri" panose="020F0502020204030204" pitchFamily="34" charset="0"/>
                <a:cs typeface="Calibri" panose="020F0502020204030204" pitchFamily="34" charset="0"/>
              </a:rPr>
              <a:t> </a:t>
            </a:r>
            <a:r>
              <a:rPr lang="en-US" altLang="da-DK" dirty="0" err="1" smtClean="0">
                <a:solidFill>
                  <a:schemeClr val="tx2"/>
                </a:solidFill>
                <a:latin typeface="Calibri" panose="020F0502020204030204" pitchFamily="34" charset="0"/>
                <a:cs typeface="Calibri" panose="020F0502020204030204" pitchFamily="34" charset="0"/>
              </a:rPr>
              <a:t>plejehjem</a:t>
            </a:r>
            <a:r>
              <a:rPr lang="en-US" altLang="da-DK" dirty="0" smtClean="0">
                <a:solidFill>
                  <a:schemeClr val="tx2"/>
                </a:solidFill>
                <a:latin typeface="Calibri" panose="020F0502020204030204" pitchFamily="34" charset="0"/>
                <a:cs typeface="Calibri" panose="020F0502020204030204" pitchFamily="34" charset="0"/>
              </a:rPr>
              <a:t>.</a:t>
            </a:r>
            <a:endParaRPr lang="en-US" altLang="da-DK" dirty="0">
              <a:solidFill>
                <a:schemeClr val="tx2"/>
              </a:solidFill>
              <a:latin typeface="Calibri" panose="020F0502020204030204" pitchFamily="34" charset="0"/>
              <a:cs typeface="Calibri" panose="020F0502020204030204" pitchFamily="34" charset="0"/>
            </a:endParaRPr>
          </a:p>
          <a:p>
            <a:pPr marL="0" indent="0">
              <a:lnSpc>
                <a:spcPct val="100000"/>
              </a:lnSpc>
              <a:buNone/>
            </a:pPr>
            <a:endParaRPr lang="en-US" altLang="da-DK" dirty="0">
              <a:solidFill>
                <a:schemeClr val="tx2"/>
              </a:solidFill>
              <a:latin typeface="Calibri" panose="020F0502020204030204" pitchFamily="34" charset="0"/>
              <a:cs typeface="Calibri" panose="020F0502020204030204" pitchFamily="34" charset="0"/>
            </a:endParaRPr>
          </a:p>
          <a:p>
            <a:pPr marL="0" indent="0">
              <a:lnSpc>
                <a:spcPct val="100000"/>
              </a:lnSpc>
              <a:buNone/>
            </a:pPr>
            <a:r>
              <a:rPr lang="da-DK" dirty="0" smtClean="0">
                <a:solidFill>
                  <a:schemeClr val="tx2"/>
                </a:solidFill>
                <a:latin typeface="Calibri" panose="020F0502020204030204" pitchFamily="34" charset="0"/>
                <a:cs typeface="Calibri" panose="020F0502020204030204" pitchFamily="34" charset="0"/>
              </a:rPr>
              <a:t>Samarbejdet kan </a:t>
            </a:r>
            <a:r>
              <a:rPr lang="da-DK" dirty="0">
                <a:solidFill>
                  <a:schemeClr val="tx2"/>
                </a:solidFill>
                <a:latin typeface="Calibri" panose="020F0502020204030204" pitchFamily="34" charset="0"/>
                <a:cs typeface="Calibri" panose="020F0502020204030204" pitchFamily="34" charset="0"/>
              </a:rPr>
              <a:t>være </a:t>
            </a:r>
            <a:r>
              <a:rPr lang="da-DK" dirty="0" smtClean="0">
                <a:solidFill>
                  <a:schemeClr val="tx2"/>
                </a:solidFill>
                <a:latin typeface="Calibri" panose="020F0502020204030204" pitchFamily="34" charset="0"/>
                <a:cs typeface="Calibri" panose="020F0502020204030204" pitchFamily="34" charset="0"/>
              </a:rPr>
              <a:t>udfordret ved forskellige </a:t>
            </a:r>
            <a:r>
              <a:rPr lang="da-DK" dirty="0">
                <a:solidFill>
                  <a:schemeClr val="tx2"/>
                </a:solidFill>
                <a:latin typeface="Calibri" panose="020F0502020204030204" pitchFamily="34" charset="0"/>
                <a:cs typeface="Calibri" panose="020F0502020204030204" pitchFamily="34" charset="0"/>
              </a:rPr>
              <a:t>forventninger og </a:t>
            </a:r>
            <a:r>
              <a:rPr lang="da-DK" dirty="0" smtClean="0">
                <a:solidFill>
                  <a:schemeClr val="tx2"/>
                </a:solidFill>
                <a:latin typeface="Calibri" panose="020F0502020204030204" pitchFamily="34" charset="0"/>
                <a:cs typeface="Calibri" panose="020F0502020204030204" pitchFamily="34" charset="0"/>
              </a:rPr>
              <a:t>opfattelser af samarbejdet.</a:t>
            </a:r>
            <a:endParaRPr lang="da-DK" dirty="0">
              <a:solidFill>
                <a:schemeClr val="tx2"/>
              </a:solidFill>
              <a:latin typeface="Calibri" panose="020F0502020204030204" pitchFamily="34" charset="0"/>
              <a:cs typeface="Calibri" panose="020F0502020204030204" pitchFamily="34" charset="0"/>
            </a:endParaRPr>
          </a:p>
          <a:p>
            <a:pPr marL="0" indent="0">
              <a:lnSpc>
                <a:spcPct val="100000"/>
              </a:lnSpc>
              <a:buNone/>
            </a:pPr>
            <a:endParaRPr lang="da-DK" dirty="0">
              <a:solidFill>
                <a:schemeClr val="tx2"/>
              </a:solidFill>
              <a:latin typeface="Calibri" panose="020F0502020204030204" pitchFamily="34" charset="0"/>
              <a:cs typeface="Calibri" panose="020F0502020204030204" pitchFamily="34" charset="0"/>
            </a:endParaRPr>
          </a:p>
          <a:p>
            <a:pPr marL="0" indent="0">
              <a:lnSpc>
                <a:spcPct val="100000"/>
              </a:lnSpc>
              <a:buNone/>
            </a:pPr>
            <a:r>
              <a:rPr lang="da-DK" altLang="da-DK" dirty="0">
                <a:solidFill>
                  <a:schemeClr val="tx2"/>
                </a:solidFill>
                <a:latin typeface="Calibri" panose="020F0502020204030204" pitchFamily="34" charset="0"/>
                <a:cs typeface="Calibri" panose="020F0502020204030204" pitchFamily="34" charset="0"/>
              </a:rPr>
              <a:t>F</a:t>
            </a:r>
            <a:r>
              <a:rPr lang="da-DK" altLang="da-DK" dirty="0" smtClean="0">
                <a:solidFill>
                  <a:schemeClr val="tx2"/>
                </a:solidFill>
                <a:latin typeface="Calibri" panose="020F0502020204030204" pitchFamily="34" charset="0"/>
                <a:cs typeface="Calibri" panose="020F0502020204030204" pitchFamily="34" charset="0"/>
              </a:rPr>
              <a:t>orskelle </a:t>
            </a:r>
            <a:r>
              <a:rPr lang="da-DK" altLang="da-DK" dirty="0">
                <a:solidFill>
                  <a:schemeClr val="tx2"/>
                </a:solidFill>
                <a:latin typeface="Calibri" panose="020F0502020204030204" pitchFamily="34" charset="0"/>
                <a:cs typeface="Calibri" panose="020F0502020204030204" pitchFamily="34" charset="0"/>
              </a:rPr>
              <a:t>kan </a:t>
            </a:r>
            <a:r>
              <a:rPr lang="da-DK" altLang="da-DK" dirty="0" smtClean="0">
                <a:solidFill>
                  <a:schemeClr val="tx2"/>
                </a:solidFill>
                <a:latin typeface="Calibri" panose="020F0502020204030204" pitchFamily="34" charset="0"/>
                <a:cs typeface="Calibri" panose="020F0502020204030204" pitchFamily="34" charset="0"/>
              </a:rPr>
              <a:t>påvirke </a:t>
            </a:r>
            <a:r>
              <a:rPr lang="da-DK" altLang="da-DK" dirty="0">
                <a:solidFill>
                  <a:schemeClr val="tx2"/>
                </a:solidFill>
                <a:latin typeface="Calibri" panose="020F0502020204030204" pitchFamily="34" charset="0"/>
                <a:cs typeface="Calibri" panose="020F0502020204030204" pitchFamily="34" charset="0"/>
              </a:rPr>
              <a:t>muligheden for at skabe et godt hverdagsliv for </a:t>
            </a:r>
            <a:r>
              <a:rPr lang="da-DK" altLang="da-DK" dirty="0" smtClean="0">
                <a:solidFill>
                  <a:schemeClr val="tx2"/>
                </a:solidFill>
                <a:latin typeface="Calibri" panose="020F0502020204030204" pitchFamily="34" charset="0"/>
                <a:cs typeface="Calibri" panose="020F0502020204030204" pitchFamily="34" charset="0"/>
              </a:rPr>
              <a:t>beboerne.</a:t>
            </a:r>
            <a:endParaRPr lang="da-DK" altLang="da-DK" dirty="0">
              <a:solidFill>
                <a:schemeClr val="tx2"/>
              </a:solidFill>
              <a:latin typeface="Calibri" panose="020F0502020204030204" pitchFamily="34" charset="0"/>
              <a:cs typeface="Calibri" panose="020F0502020204030204" pitchFamily="34" charset="0"/>
            </a:endParaRPr>
          </a:p>
          <a:p>
            <a:pPr marL="0" indent="0">
              <a:lnSpc>
                <a:spcPct val="100000"/>
              </a:lnSpc>
              <a:buNone/>
            </a:pPr>
            <a:endParaRPr lang="en-US" altLang="da-DK" dirty="0">
              <a:solidFill>
                <a:schemeClr val="tx2"/>
              </a:solidFill>
              <a:latin typeface="Calibri" panose="020F0502020204030204" pitchFamily="34" charset="0"/>
              <a:cs typeface="Calibri" panose="020F0502020204030204" pitchFamily="34" charset="0"/>
            </a:endParaRPr>
          </a:p>
          <a:p>
            <a:endParaRPr lang="da-DK" dirty="0"/>
          </a:p>
        </p:txBody>
      </p:sp>
    </p:spTree>
    <p:extLst>
      <p:ext uri="{BB962C8B-B14F-4D97-AF65-F5344CB8AC3E}">
        <p14:creationId xmlns:p14="http://schemas.microsoft.com/office/powerpoint/2010/main" val="2514667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b="1" dirty="0" smtClean="0">
                <a:latin typeface="Calibri Light" panose="020F0302020204030204" pitchFamily="34" charset="0"/>
                <a:cs typeface="Calibri Light" panose="020F0302020204030204" pitchFamily="34" charset="0"/>
              </a:rPr>
              <a:t>Resultaternes relevans for praksis</a:t>
            </a:r>
            <a:r>
              <a:rPr lang="da-DK" b="1" dirty="0">
                <a:latin typeface="Calibri" panose="020F0502020204030204" pitchFamily="34" charset="0"/>
                <a:cs typeface="Calibri" panose="020F0502020204030204" pitchFamily="34" charset="0"/>
              </a:rPr>
              <a:t/>
            </a:r>
            <a:br>
              <a:rPr lang="da-DK" b="1" dirty="0">
                <a:latin typeface="Calibri" panose="020F0502020204030204" pitchFamily="34" charset="0"/>
                <a:cs typeface="Calibri" panose="020F0502020204030204" pitchFamily="34" charset="0"/>
              </a:rPr>
            </a:br>
            <a:endParaRPr lang="da-DK" dirty="0"/>
          </a:p>
        </p:txBody>
      </p:sp>
      <p:sp>
        <p:nvSpPr>
          <p:cNvPr id="3" name="Pladsholder til indhold 2"/>
          <p:cNvSpPr>
            <a:spLocks noGrp="1"/>
          </p:cNvSpPr>
          <p:nvPr>
            <p:ph idx="1"/>
          </p:nvPr>
        </p:nvSpPr>
        <p:spPr>
          <a:xfrm>
            <a:off x="709863" y="1621327"/>
            <a:ext cx="10515600" cy="4351338"/>
          </a:xfrm>
        </p:spPr>
        <p:txBody>
          <a:bodyPr>
            <a:normAutofit fontScale="92500"/>
          </a:bodyPr>
          <a:lstStyle/>
          <a:p>
            <a:pPr marL="0" indent="0">
              <a:buNone/>
            </a:pPr>
            <a:r>
              <a:rPr lang="da-DK" b="1" dirty="0" smtClean="0">
                <a:latin typeface="Calibri" panose="020F0502020204030204" pitchFamily="34" charset="0"/>
                <a:cs typeface="Calibri" panose="020F0502020204030204" pitchFamily="34" charset="0"/>
              </a:rPr>
              <a:t>Hvem definerer, hvad der er et meningsfuldt hverdagsliv, og hvor det foregår?</a:t>
            </a:r>
          </a:p>
          <a:p>
            <a:pPr marL="0" indent="0">
              <a:buNone/>
            </a:pPr>
            <a:endParaRPr lang="da-DK" b="1" dirty="0">
              <a:latin typeface="Calibri" panose="020F0502020204030204" pitchFamily="34" charset="0"/>
              <a:cs typeface="Calibri" panose="020F0502020204030204" pitchFamily="34" charset="0"/>
            </a:endParaRPr>
          </a:p>
          <a:p>
            <a:pPr marL="0" indent="0">
              <a:buNone/>
            </a:pPr>
            <a:r>
              <a:rPr lang="da-DK" b="1" dirty="0" smtClean="0">
                <a:latin typeface="Calibri" panose="020F0502020204030204" pitchFamily="34" charset="0"/>
                <a:cs typeface="Calibri" panose="020F0502020204030204" pitchFamily="34" charset="0"/>
              </a:rPr>
              <a:t>Behov for en </a:t>
            </a:r>
            <a:r>
              <a:rPr lang="da-DK" b="1" dirty="0" smtClean="0">
                <a:solidFill>
                  <a:srgbClr val="C00000"/>
                </a:solidFill>
                <a:latin typeface="Calibri" panose="020F0502020204030204" pitchFamily="34" charset="0"/>
                <a:cs typeface="Calibri" panose="020F0502020204030204" pitchFamily="34" charset="0"/>
              </a:rPr>
              <a:t>systematisk</a:t>
            </a:r>
            <a:r>
              <a:rPr lang="da-DK" b="1" dirty="0" smtClean="0">
                <a:latin typeface="Calibri" panose="020F0502020204030204" pitchFamily="34" charset="0"/>
                <a:cs typeface="Calibri" panose="020F0502020204030204" pitchFamily="34" charset="0"/>
              </a:rPr>
              <a:t> og </a:t>
            </a:r>
            <a:r>
              <a:rPr lang="da-DK" b="1" dirty="0" smtClean="0">
                <a:solidFill>
                  <a:srgbClr val="C00000"/>
                </a:solidFill>
                <a:latin typeface="Calibri" panose="020F0502020204030204" pitchFamily="34" charset="0"/>
                <a:cs typeface="Calibri" panose="020F0502020204030204" pitchFamily="34" charset="0"/>
              </a:rPr>
              <a:t>fleksibel</a:t>
            </a:r>
            <a:r>
              <a:rPr lang="da-DK" b="1" dirty="0" smtClean="0">
                <a:latin typeface="Calibri" panose="020F0502020204030204" pitchFamily="34" charset="0"/>
                <a:cs typeface="Calibri" panose="020F0502020204030204" pitchFamily="34" charset="0"/>
              </a:rPr>
              <a:t> måde for pårørende og personale at </a:t>
            </a:r>
            <a:r>
              <a:rPr lang="da-DK" b="1" dirty="0" smtClean="0">
                <a:solidFill>
                  <a:srgbClr val="C00000"/>
                </a:solidFill>
                <a:latin typeface="Calibri" panose="020F0502020204030204" pitchFamily="34" charset="0"/>
                <a:cs typeface="Calibri" panose="020F0502020204030204" pitchFamily="34" charset="0"/>
              </a:rPr>
              <a:t>samarbejde </a:t>
            </a:r>
            <a:r>
              <a:rPr lang="da-DK" b="1" dirty="0" smtClean="0">
                <a:latin typeface="Calibri" panose="020F0502020204030204" pitchFamily="34" charset="0"/>
                <a:cs typeface="Calibri" panose="020F0502020204030204" pitchFamily="34" charset="0"/>
              </a:rPr>
              <a:t>om at skabe en meningsfuld hverdag for beboerne.</a:t>
            </a:r>
          </a:p>
          <a:p>
            <a:r>
              <a:rPr lang="da-DK" dirty="0" smtClean="0">
                <a:latin typeface="Calibri" panose="020F0502020204030204" pitchFamily="34" charset="0"/>
                <a:cs typeface="Calibri" panose="020F0502020204030204" pitchFamily="34" charset="0"/>
              </a:rPr>
              <a:t>Afklaring af roller?</a:t>
            </a:r>
          </a:p>
          <a:p>
            <a:r>
              <a:rPr lang="da-DK" dirty="0" smtClean="0">
                <a:latin typeface="Calibri" panose="020F0502020204030204" pitchFamily="34" charset="0"/>
                <a:cs typeface="Calibri" panose="020F0502020204030204" pitchFamily="34" charset="0"/>
              </a:rPr>
              <a:t>Hvordan skal der samarbejdes?</a:t>
            </a:r>
          </a:p>
          <a:p>
            <a:pPr marL="0" indent="0">
              <a:buNone/>
            </a:pPr>
            <a:endParaRPr lang="da-DK" b="1" dirty="0" smtClean="0">
              <a:latin typeface="Calibri" panose="020F0502020204030204" pitchFamily="34" charset="0"/>
              <a:cs typeface="Calibri" panose="020F0502020204030204" pitchFamily="34" charset="0"/>
            </a:endParaRPr>
          </a:p>
          <a:p>
            <a:pPr marL="0" indent="0">
              <a:buNone/>
            </a:pPr>
            <a:r>
              <a:rPr lang="da-DK" sz="3600" b="1" dirty="0" smtClean="0">
                <a:solidFill>
                  <a:srgbClr val="C00000"/>
                </a:solidFill>
                <a:latin typeface="Calibri" panose="020F0502020204030204" pitchFamily="34" charset="0"/>
                <a:cs typeface="Calibri" panose="020F0502020204030204" pitchFamily="34" charset="0"/>
              </a:rPr>
              <a:t>Beboernes perspektiv?</a:t>
            </a:r>
          </a:p>
          <a:p>
            <a:pPr marL="0" indent="0">
              <a:buNone/>
            </a:pPr>
            <a:endParaRPr lang="da-DK" dirty="0"/>
          </a:p>
        </p:txBody>
      </p:sp>
      <p:sp>
        <p:nvSpPr>
          <p:cNvPr id="4" name="Tekstfelt 3"/>
          <p:cNvSpPr txBox="1"/>
          <p:nvPr/>
        </p:nvSpPr>
        <p:spPr>
          <a:xfrm>
            <a:off x="5422231" y="5372500"/>
            <a:ext cx="6473792" cy="1200329"/>
          </a:xfrm>
          <a:prstGeom prst="rect">
            <a:avLst/>
          </a:prstGeom>
          <a:noFill/>
          <a:ln w="12700">
            <a:solidFill>
              <a:srgbClr val="C00000"/>
            </a:solidFill>
          </a:ln>
        </p:spPr>
        <p:txBody>
          <a:bodyPr wrap="square" rtlCol="0">
            <a:spAutoFit/>
          </a:bodyPr>
          <a:lstStyle/>
          <a:p>
            <a:r>
              <a:rPr lang="da-DK" dirty="0" smtClean="0"/>
              <a:t>Peoples, Pedersen, Moestrup. </a:t>
            </a:r>
            <a:r>
              <a:rPr lang="da-DK" dirty="0" err="1" smtClean="0"/>
              <a:t>Creating</a:t>
            </a:r>
            <a:r>
              <a:rPr lang="da-DK" dirty="0" smtClean="0"/>
              <a:t> </a:t>
            </a:r>
            <a:r>
              <a:rPr lang="da-DK" dirty="0"/>
              <a:t>a </a:t>
            </a:r>
            <a:r>
              <a:rPr lang="da-DK" dirty="0" err="1" smtClean="0"/>
              <a:t>meaningful</a:t>
            </a:r>
            <a:r>
              <a:rPr lang="da-DK" dirty="0" smtClean="0"/>
              <a:t> </a:t>
            </a:r>
            <a:r>
              <a:rPr lang="da-DK" dirty="0" err="1" smtClean="0"/>
              <a:t>everyday</a:t>
            </a:r>
            <a:r>
              <a:rPr lang="da-DK" dirty="0" smtClean="0"/>
              <a:t> </a:t>
            </a:r>
            <a:r>
              <a:rPr lang="da-DK" dirty="0" err="1"/>
              <a:t>life</a:t>
            </a:r>
            <a:r>
              <a:rPr lang="da-DK" dirty="0"/>
              <a:t>: </a:t>
            </a:r>
            <a:r>
              <a:rPr lang="da-DK" dirty="0" smtClean="0"/>
              <a:t>Perceptions </a:t>
            </a:r>
            <a:r>
              <a:rPr lang="en-US" dirty="0" smtClean="0"/>
              <a:t>of </a:t>
            </a:r>
            <a:r>
              <a:rPr lang="en-US" dirty="0"/>
              <a:t>relatives of people </a:t>
            </a:r>
            <a:r>
              <a:rPr lang="en-US" dirty="0" smtClean="0"/>
              <a:t>with </a:t>
            </a:r>
            <a:r>
              <a:rPr lang="da-DK" dirty="0" smtClean="0"/>
              <a:t>dementia </a:t>
            </a:r>
            <a:r>
              <a:rPr lang="da-DK" dirty="0"/>
              <a:t>and </a:t>
            </a:r>
            <a:r>
              <a:rPr lang="da-DK" dirty="0" err="1" smtClean="0"/>
              <a:t>healthcare</a:t>
            </a:r>
            <a:r>
              <a:rPr lang="da-DK" dirty="0" smtClean="0"/>
              <a:t> professionals </a:t>
            </a:r>
            <a:r>
              <a:rPr lang="da-DK" dirty="0"/>
              <a:t>in the </a:t>
            </a:r>
            <a:r>
              <a:rPr lang="da-DK" dirty="0" err="1" smtClean="0"/>
              <a:t>context</a:t>
            </a:r>
            <a:r>
              <a:rPr lang="da-DK" dirty="0" smtClean="0"/>
              <a:t> </a:t>
            </a:r>
            <a:r>
              <a:rPr lang="en-US" dirty="0" smtClean="0"/>
              <a:t>of </a:t>
            </a:r>
            <a:r>
              <a:rPr lang="en-US" dirty="0"/>
              <a:t>a Danish dementia </a:t>
            </a:r>
            <a:r>
              <a:rPr lang="en-US" dirty="0" smtClean="0"/>
              <a:t>village. Dementia, 2020, 19(7): 2314-2331.</a:t>
            </a:r>
            <a:endParaRPr lang="da-DK" dirty="0"/>
          </a:p>
        </p:txBody>
      </p:sp>
    </p:spTree>
    <p:extLst>
      <p:ext uri="{BB962C8B-B14F-4D97-AF65-F5344CB8AC3E}">
        <p14:creationId xmlns:p14="http://schemas.microsoft.com/office/powerpoint/2010/main" val="22775434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838200" y="657726"/>
            <a:ext cx="10515600" cy="5874837"/>
          </a:xfrm>
        </p:spPr>
        <p:txBody>
          <a:bodyPr>
            <a:normAutofit/>
          </a:bodyPr>
          <a:lstStyle/>
          <a:p>
            <a:pPr marL="0" indent="0">
              <a:buNone/>
            </a:pPr>
            <a:r>
              <a:rPr lang="da-DK" b="1" dirty="0" smtClean="0"/>
              <a:t>Fokus: </a:t>
            </a:r>
            <a:r>
              <a:rPr lang="da-DK" dirty="0" smtClean="0"/>
              <a:t>”At være hjemmeboende med let til moderat demens – forventninger og ønsker til kommunikation, samarbejde og relation mellem borgerne og de sundhedsprofessionelle”</a:t>
            </a:r>
          </a:p>
          <a:p>
            <a:pPr marL="0" indent="0">
              <a:buNone/>
            </a:pPr>
            <a:endParaRPr lang="da-DK" b="1" dirty="0" smtClean="0"/>
          </a:p>
          <a:p>
            <a:pPr marL="0" indent="0">
              <a:buNone/>
            </a:pPr>
            <a:r>
              <a:rPr lang="da-DK" b="1" dirty="0" smtClean="0"/>
              <a:t>Jeg indsamlede viden via:</a:t>
            </a:r>
            <a:endParaRPr lang="da-DK" b="1" dirty="0"/>
          </a:p>
          <a:p>
            <a:r>
              <a:rPr lang="da-DK" b="1" dirty="0">
                <a:solidFill>
                  <a:srgbClr val="C00000"/>
                </a:solidFill>
              </a:rPr>
              <a:t>To runder med interviews af borgere med let </a:t>
            </a:r>
            <a:r>
              <a:rPr lang="da-DK" b="1" dirty="0" smtClean="0">
                <a:solidFill>
                  <a:srgbClr val="C00000"/>
                </a:solidFill>
              </a:rPr>
              <a:t>til moderat demens</a:t>
            </a:r>
            <a:r>
              <a:rPr lang="da-DK" b="1" dirty="0">
                <a:solidFill>
                  <a:srgbClr val="C00000"/>
                </a:solidFill>
              </a:rPr>
              <a:t>.</a:t>
            </a:r>
            <a:r>
              <a:rPr lang="da-DK" b="1" dirty="0" smtClean="0">
                <a:solidFill>
                  <a:srgbClr val="C00000"/>
                </a:solidFill>
              </a:rPr>
              <a:t> Borgerne boede </a:t>
            </a:r>
            <a:r>
              <a:rPr lang="da-DK" b="1" dirty="0">
                <a:solidFill>
                  <a:srgbClr val="C00000"/>
                </a:solidFill>
              </a:rPr>
              <a:t>hjemme. </a:t>
            </a:r>
          </a:p>
          <a:p>
            <a:r>
              <a:rPr lang="da-DK" b="1" dirty="0">
                <a:solidFill>
                  <a:srgbClr val="C00000"/>
                </a:solidFill>
              </a:rPr>
              <a:t>Fokusgruppe-interviews med demenskoordinatorer / sundhedspersonale</a:t>
            </a:r>
          </a:p>
          <a:p>
            <a:r>
              <a:rPr lang="da-DK" b="1" dirty="0">
                <a:solidFill>
                  <a:srgbClr val="C00000"/>
                </a:solidFill>
              </a:rPr>
              <a:t>Deltagerobservation – </a:t>
            </a:r>
            <a:r>
              <a:rPr lang="da-DK" b="1" dirty="0" smtClean="0">
                <a:solidFill>
                  <a:srgbClr val="C00000"/>
                </a:solidFill>
              </a:rPr>
              <a:t>Daghøjskolen</a:t>
            </a:r>
            <a:endParaRPr lang="da-DK" b="1" dirty="0">
              <a:solidFill>
                <a:srgbClr val="C00000"/>
              </a:solidFill>
            </a:endParaRPr>
          </a:p>
          <a:p>
            <a:endParaRPr lang="da-DK" dirty="0"/>
          </a:p>
        </p:txBody>
      </p:sp>
    </p:spTree>
    <p:extLst>
      <p:ext uri="{BB962C8B-B14F-4D97-AF65-F5344CB8AC3E}">
        <p14:creationId xmlns:p14="http://schemas.microsoft.com/office/powerpoint/2010/main" val="154163588"/>
      </p:ext>
    </p:extLst>
  </p:cSld>
  <p:clrMapOvr>
    <a:masterClrMapping/>
  </p:clrMapOvr>
</p:sld>
</file>

<file path=ppt/theme/theme1.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797</TotalTime>
  <Words>1952</Words>
  <Application>Microsoft Office PowerPoint</Application>
  <PresentationFormat>Widescreen</PresentationFormat>
  <Paragraphs>205</Paragraphs>
  <Slides>23</Slides>
  <Notes>22</Notes>
  <HiddenSlides>0</HiddenSlides>
  <MMClips>0</MMClips>
  <ScaleCrop>false</ScaleCrop>
  <HeadingPairs>
    <vt:vector size="6" baseType="variant">
      <vt:variant>
        <vt:lpstr>Benyttede skrifttyper</vt:lpstr>
      </vt:variant>
      <vt:variant>
        <vt:i4>7</vt:i4>
      </vt:variant>
      <vt:variant>
        <vt:lpstr>Tema</vt:lpstr>
      </vt:variant>
      <vt:variant>
        <vt:i4>1</vt:i4>
      </vt:variant>
      <vt:variant>
        <vt:lpstr>Slidetitler</vt:lpstr>
      </vt:variant>
      <vt:variant>
        <vt:i4>23</vt:i4>
      </vt:variant>
    </vt:vector>
  </HeadingPairs>
  <TitlesOfParts>
    <vt:vector size="31" baseType="lpstr">
      <vt:lpstr>Arial</vt:lpstr>
      <vt:lpstr>Calibri</vt:lpstr>
      <vt:lpstr>Calibri Light</vt:lpstr>
      <vt:lpstr>Courier New</vt:lpstr>
      <vt:lpstr>Gill Sans MT</vt:lpstr>
      <vt:lpstr>Symbol</vt:lpstr>
      <vt:lpstr>Wingdings</vt:lpstr>
      <vt:lpstr>Office-tema</vt:lpstr>
      <vt:lpstr>Gode relationer og kommunikation i et borgerinddragende samarbejde mellem borgere med demens, familie, sundhedsprofessionelle og frivillige</vt:lpstr>
      <vt:lpstr>Tre mindre projekter i delprojekt 3</vt:lpstr>
      <vt:lpstr>PowerPoint-præsentation</vt:lpstr>
      <vt:lpstr>Resultater </vt:lpstr>
      <vt:lpstr>PowerPoint-præsentation</vt:lpstr>
      <vt:lpstr>PowerPoint-præsentation</vt:lpstr>
      <vt:lpstr>Samarbejde mellem personale og pårørende til mennesker med demens </vt:lpstr>
      <vt:lpstr>Resultaternes relevans for praksis </vt:lpstr>
      <vt:lpstr>PowerPoint-præsentation</vt:lpstr>
      <vt:lpstr>Resultater</vt:lpstr>
      <vt:lpstr>PowerPoint-præsentation</vt:lpstr>
      <vt:lpstr>PowerPoint-præsentation</vt:lpstr>
      <vt:lpstr>PowerPoint-præsentation</vt:lpstr>
      <vt:lpstr>Resultaternes relevans for praksis </vt:lpstr>
      <vt:lpstr>PowerPoint-præsentation</vt:lpstr>
      <vt:lpstr>Resultater</vt:lpstr>
      <vt:lpstr>PowerPoint-præsentation</vt:lpstr>
      <vt:lpstr>PowerPoint-præsentation</vt:lpstr>
      <vt:lpstr>PowerPoint-præsentation</vt:lpstr>
      <vt:lpstr>PowerPoint-præsentation</vt:lpstr>
      <vt:lpstr>PowerPoint-præsentation</vt:lpstr>
      <vt:lpstr>Resultaternes relevans for praksis </vt:lpstr>
      <vt:lpstr>Resultaterne fra ny dansk forskning om samarbejdet                 ml. frivillige og personale på to danske plejehjem</vt:lpstr>
    </vt:vector>
  </TitlesOfParts>
  <Company>University College Lillebælt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Hanne Peoples</dc:creator>
  <cp:lastModifiedBy>Lene Moestrup</cp:lastModifiedBy>
  <cp:revision>63</cp:revision>
  <dcterms:created xsi:type="dcterms:W3CDTF">2021-08-24T07:02:07Z</dcterms:created>
  <dcterms:modified xsi:type="dcterms:W3CDTF">2022-07-20T12:07:44Z</dcterms:modified>
</cp:coreProperties>
</file>