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6" r:id="rId3"/>
    <p:sldId id="257" r:id="rId4"/>
    <p:sldId id="258" r:id="rId5"/>
    <p:sldId id="275" r:id="rId6"/>
    <p:sldId id="276" r:id="rId7"/>
    <p:sldId id="277" r:id="rId8"/>
    <p:sldId id="278" r:id="rId9"/>
    <p:sldId id="279" r:id="rId10"/>
    <p:sldId id="281" r:id="rId11"/>
    <p:sldId id="282" r:id="rId12"/>
    <p:sldId id="283" r:id="rId13"/>
    <p:sldId id="284" r:id="rId14"/>
    <p:sldId id="285" r:id="rId15"/>
    <p:sldId id="286" r:id="rId16"/>
    <p:sldId id="287" r:id="rId17"/>
    <p:sldId id="262" r:id="rId18"/>
    <p:sldId id="263" r:id="rId19"/>
    <p:sldId id="264" r:id="rId20"/>
    <p:sldId id="265" r:id="rId21"/>
    <p:sldId id="267" r:id="rId22"/>
    <p:sldId id="259" r:id="rId23"/>
    <p:sldId id="261" r:id="rId24"/>
    <p:sldId id="260" r:id="rId25"/>
    <p:sldId id="269" r:id="rId26"/>
    <p:sldId id="270" r:id="rId27"/>
    <p:sldId id="271" r:id="rId28"/>
    <p:sldId id="272" r:id="rId29"/>
    <p:sldId id="273" r:id="rId30"/>
    <p:sldId id="274" r:id="rId31"/>
    <p:sldId id="268" r:id="rId3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e Moestrup" initials="LM" lastIdx="2" clrIdx="0">
    <p:extLst>
      <p:ext uri="{19B8F6BF-5375-455C-9EA6-DF929625EA0E}">
        <p15:presenceInfo xmlns:p15="http://schemas.microsoft.com/office/powerpoint/2012/main" userId="S-1-5-21-2906901261-2188881648-1091133260-261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regneark.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regneark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b="1" dirty="0" smtClean="0"/>
              <a:t>Kostinterventionstyper</a:t>
            </a:r>
            <a:endParaRPr lang="da-DK"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1F8-42E3-B082-00EDB35A29E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1F8-42E3-B082-00EDB35A29E3}"/>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41F8-42E3-B082-00EDB35A29E3}"/>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41F8-42E3-B082-00EDB35A29E3}"/>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41F8-42E3-B082-00EDB35A29E3}"/>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41F8-42E3-B082-00EDB35A29E3}"/>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41F8-42E3-B082-00EDB35A29E3}"/>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41F8-42E3-B082-00EDB35A29E3}"/>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41F8-42E3-B082-00EDB35A29E3}"/>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41F8-42E3-B082-00EDB35A29E3}"/>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41F8-42E3-B082-00EDB35A29E3}"/>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7-41F8-42E3-B082-00EDB35A29E3}"/>
              </c:ext>
            </c:extLst>
          </c:dPt>
          <c:dPt>
            <c:idx val="12"/>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9-41F8-42E3-B082-00EDB35A29E3}"/>
              </c:ext>
            </c:extLst>
          </c:dPt>
          <c:dPt>
            <c:idx val="13"/>
            <c:bubble3D val="0"/>
            <c:spPr>
              <a:solidFill>
                <a:schemeClr val="accent2">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B-41F8-42E3-B082-00EDB35A29E3}"/>
              </c:ext>
            </c:extLst>
          </c:dPt>
          <c:dPt>
            <c:idx val="14"/>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D-41F8-42E3-B082-00EDB35A29E3}"/>
              </c:ext>
            </c:extLst>
          </c:dPt>
          <c:dPt>
            <c:idx val="15"/>
            <c:bubble3D val="0"/>
            <c:spPr>
              <a:solidFill>
                <a:schemeClr val="accent4">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F-41F8-42E3-B082-00EDB35A29E3}"/>
              </c:ext>
            </c:extLst>
          </c:dPt>
          <c:dPt>
            <c:idx val="16"/>
            <c:bubble3D val="0"/>
            <c:spPr>
              <a:solidFill>
                <a:schemeClr val="accent5">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1-41F8-42E3-B082-00EDB35A29E3}"/>
              </c:ext>
            </c:extLst>
          </c:dPt>
          <c:dPt>
            <c:idx val="17"/>
            <c:bubble3D val="0"/>
            <c:spPr>
              <a:solidFill>
                <a:schemeClr val="accent6">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3-41F8-42E3-B082-00EDB35A29E3}"/>
              </c:ext>
            </c:extLst>
          </c:dPt>
          <c:dPt>
            <c:idx val="18"/>
            <c:bubble3D val="0"/>
            <c:spPr>
              <a:solidFill>
                <a:schemeClr val="accent1">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5-41F8-42E3-B082-00EDB35A29E3}"/>
              </c:ext>
            </c:extLst>
          </c:dPt>
          <c:dPt>
            <c:idx val="19"/>
            <c:bubble3D val="0"/>
            <c:spPr>
              <a:solidFill>
                <a:schemeClr val="accent2">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7-41F8-42E3-B082-00EDB35A29E3}"/>
              </c:ext>
            </c:extLst>
          </c:dPt>
          <c:dPt>
            <c:idx val="20"/>
            <c:bubble3D val="0"/>
            <c:spPr>
              <a:solidFill>
                <a:schemeClr val="accent3">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9-41F8-42E3-B082-00EDB35A29E3}"/>
              </c:ext>
            </c:extLst>
          </c:dPt>
          <c:cat>
            <c:strRef>
              <c:f>'Ark1'!$A$1:$A$21</c:f>
              <c:strCache>
                <c:ptCount val="21"/>
                <c:pt idx="0">
                  <c:v>Antioxidanter</c:v>
                </c:pt>
                <c:pt idx="1">
                  <c:v>Atkins diet</c:v>
                </c:pt>
                <c:pt idx="2">
                  <c:v>Bundle Care Interventions</c:v>
                </c:pt>
                <c:pt idx="3">
                  <c:v>Cannabis oil</c:v>
                </c:pt>
                <c:pt idx="4">
                  <c:v>Ckolesterol</c:v>
                </c:pt>
                <c:pt idx="5">
                  <c:v>Coffein</c:v>
                </c:pt>
                <c:pt idx="6">
                  <c:v>Fluid intake</c:v>
                </c:pt>
                <c:pt idx="7">
                  <c:v>Gingo</c:v>
                </c:pt>
                <c:pt idx="8">
                  <c:v>Homocystein</c:v>
                </c:pt>
                <c:pt idx="9">
                  <c:v>Hormones</c:v>
                </c:pt>
                <c:pt idx="10">
                  <c:v>Inflammatory an diet</c:v>
                </c:pt>
                <c:pt idx="11">
                  <c:v>Ketodiet and glucose</c:v>
                </c:pt>
                <c:pt idx="12">
                  <c:v>Mediteranian diet</c:v>
                </c:pt>
                <c:pt idx="13">
                  <c:v>Microbiotica</c:v>
                </c:pt>
                <c:pt idx="14">
                  <c:v>Minerals</c:v>
                </c:pt>
                <c:pt idx="15">
                  <c:v>Natural Products</c:v>
                </c:pt>
                <c:pt idx="16">
                  <c:v>Multidomain and tailored interventions</c:v>
                </c:pt>
                <c:pt idx="17">
                  <c:v>Omega</c:v>
                </c:pt>
                <c:pt idx="18">
                  <c:v>Souvienad</c:v>
                </c:pt>
                <c:pt idx="19">
                  <c:v>Statins</c:v>
                </c:pt>
                <c:pt idx="20">
                  <c:v>Vitamins</c:v>
                </c:pt>
              </c:strCache>
            </c:strRef>
          </c:cat>
          <c:val>
            <c:numRef>
              <c:f>'Ark1'!$B$1:$B$21</c:f>
              <c:numCache>
                <c:formatCode>General</c:formatCode>
                <c:ptCount val="21"/>
                <c:pt idx="0">
                  <c:v>11</c:v>
                </c:pt>
                <c:pt idx="1">
                  <c:v>1</c:v>
                </c:pt>
                <c:pt idx="2">
                  <c:v>83</c:v>
                </c:pt>
                <c:pt idx="3">
                  <c:v>2</c:v>
                </c:pt>
                <c:pt idx="4">
                  <c:v>2</c:v>
                </c:pt>
                <c:pt idx="5">
                  <c:v>10</c:v>
                </c:pt>
                <c:pt idx="6">
                  <c:v>4</c:v>
                </c:pt>
                <c:pt idx="7">
                  <c:v>15</c:v>
                </c:pt>
                <c:pt idx="8">
                  <c:v>1</c:v>
                </c:pt>
                <c:pt idx="9">
                  <c:v>1</c:v>
                </c:pt>
                <c:pt idx="10">
                  <c:v>5</c:v>
                </c:pt>
                <c:pt idx="11">
                  <c:v>17</c:v>
                </c:pt>
                <c:pt idx="12">
                  <c:v>67</c:v>
                </c:pt>
                <c:pt idx="13">
                  <c:v>9</c:v>
                </c:pt>
                <c:pt idx="14">
                  <c:v>11</c:v>
                </c:pt>
                <c:pt idx="15">
                  <c:v>45</c:v>
                </c:pt>
                <c:pt idx="16">
                  <c:v>24</c:v>
                </c:pt>
                <c:pt idx="17">
                  <c:v>59</c:v>
                </c:pt>
                <c:pt idx="18">
                  <c:v>16</c:v>
                </c:pt>
                <c:pt idx="19">
                  <c:v>1</c:v>
                </c:pt>
                <c:pt idx="20">
                  <c:v>135</c:v>
                </c:pt>
              </c:numCache>
            </c:numRef>
          </c:val>
          <c:extLst>
            <c:ext xmlns:c16="http://schemas.microsoft.com/office/drawing/2014/chart" uri="{C3380CC4-5D6E-409C-BE32-E72D297353CC}">
              <c16:uniqueId val="{0000002A-41F8-42E3-B082-00EDB35A29E3}"/>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65943169157943438"/>
          <c:w val="0.9979930545351593"/>
          <c:h val="0.3284910863570234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17</a:t>
            </a:r>
            <a:r>
              <a:rPr lang="da-DK" baseline="0"/>
              <a:t> b</a:t>
            </a:r>
            <a:r>
              <a:rPr lang="da-DK"/>
              <a:t>eboeres</a:t>
            </a:r>
            <a:r>
              <a:rPr lang="da-DK" baseline="0"/>
              <a:t> BMI</a:t>
            </a:r>
            <a:endParaRPr lang="da-DK"/>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'Ark1'!$B$1</c:f>
              <c:strCache>
                <c:ptCount val="1"/>
                <c:pt idx="0">
                  <c:v>Normalvægt</c:v>
                </c:pt>
              </c:strCache>
            </c:strRef>
          </c:tx>
          <c:spPr>
            <a:solidFill>
              <a:schemeClr val="accent1"/>
            </a:solidFill>
            <a:ln>
              <a:noFill/>
            </a:ln>
            <a:effectLst/>
          </c:spPr>
          <c:invertIfNegative val="0"/>
          <c:cat>
            <c:strRef>
              <c:f>'Ark1'!$A$2:$A$5</c:f>
              <c:strCache>
                <c:ptCount val="1"/>
                <c:pt idx="0">
                  <c:v>BMI</c:v>
                </c:pt>
              </c:strCache>
            </c:strRef>
          </c:cat>
          <c:val>
            <c:numRef>
              <c:f>'Ark1'!$B$2:$B$5</c:f>
              <c:numCache>
                <c:formatCode>General</c:formatCode>
                <c:ptCount val="4"/>
                <c:pt idx="0">
                  <c:v>6</c:v>
                </c:pt>
              </c:numCache>
            </c:numRef>
          </c:val>
          <c:extLst>
            <c:ext xmlns:c16="http://schemas.microsoft.com/office/drawing/2014/chart" uri="{C3380CC4-5D6E-409C-BE32-E72D297353CC}">
              <c16:uniqueId val="{00000000-E933-4A86-A1B0-2D48CAF4782A}"/>
            </c:ext>
          </c:extLst>
        </c:ser>
        <c:ser>
          <c:idx val="1"/>
          <c:order val="1"/>
          <c:tx>
            <c:strRef>
              <c:f>'Ark1'!$C$1</c:f>
              <c:strCache>
                <c:ptCount val="1"/>
                <c:pt idx="0">
                  <c:v>Undervægt</c:v>
                </c:pt>
              </c:strCache>
            </c:strRef>
          </c:tx>
          <c:spPr>
            <a:solidFill>
              <a:schemeClr val="accent2"/>
            </a:solidFill>
            <a:ln>
              <a:noFill/>
            </a:ln>
            <a:effectLst/>
          </c:spPr>
          <c:invertIfNegative val="0"/>
          <c:cat>
            <c:strRef>
              <c:f>'Ark1'!$A$2:$A$5</c:f>
              <c:strCache>
                <c:ptCount val="1"/>
                <c:pt idx="0">
                  <c:v>BMI</c:v>
                </c:pt>
              </c:strCache>
            </c:strRef>
          </c:cat>
          <c:val>
            <c:numRef>
              <c:f>'Ark1'!$C$2:$C$5</c:f>
              <c:numCache>
                <c:formatCode>General</c:formatCode>
                <c:ptCount val="4"/>
                <c:pt idx="0">
                  <c:v>2</c:v>
                </c:pt>
              </c:numCache>
            </c:numRef>
          </c:val>
          <c:extLst>
            <c:ext xmlns:c16="http://schemas.microsoft.com/office/drawing/2014/chart" uri="{C3380CC4-5D6E-409C-BE32-E72D297353CC}">
              <c16:uniqueId val="{00000001-E933-4A86-A1B0-2D48CAF4782A}"/>
            </c:ext>
          </c:extLst>
        </c:ser>
        <c:ser>
          <c:idx val="2"/>
          <c:order val="2"/>
          <c:tx>
            <c:strRef>
              <c:f>'Ark1'!$D$1</c:f>
              <c:strCache>
                <c:ptCount val="1"/>
                <c:pt idx="0">
                  <c:v>overvægt</c:v>
                </c:pt>
              </c:strCache>
            </c:strRef>
          </c:tx>
          <c:spPr>
            <a:solidFill>
              <a:schemeClr val="accent3"/>
            </a:solidFill>
            <a:ln>
              <a:noFill/>
            </a:ln>
            <a:effectLst/>
          </c:spPr>
          <c:invertIfNegative val="0"/>
          <c:cat>
            <c:strRef>
              <c:f>'Ark1'!$A$2:$A$5</c:f>
              <c:strCache>
                <c:ptCount val="1"/>
                <c:pt idx="0">
                  <c:v>BMI</c:v>
                </c:pt>
              </c:strCache>
            </c:strRef>
          </c:cat>
          <c:val>
            <c:numRef>
              <c:f>'Ark1'!$D$2:$D$5</c:f>
              <c:numCache>
                <c:formatCode>General</c:formatCode>
                <c:ptCount val="4"/>
                <c:pt idx="0">
                  <c:v>8</c:v>
                </c:pt>
              </c:numCache>
            </c:numRef>
          </c:val>
          <c:extLst>
            <c:ext xmlns:c16="http://schemas.microsoft.com/office/drawing/2014/chart" uri="{C3380CC4-5D6E-409C-BE32-E72D297353CC}">
              <c16:uniqueId val="{00000002-E933-4A86-A1B0-2D48CAF4782A}"/>
            </c:ext>
          </c:extLst>
        </c:ser>
        <c:dLbls>
          <c:showLegendKey val="0"/>
          <c:showVal val="0"/>
          <c:showCatName val="0"/>
          <c:showSerName val="0"/>
          <c:showPercent val="0"/>
          <c:showBubbleSize val="0"/>
        </c:dLbls>
        <c:gapWidth val="219"/>
        <c:overlap val="-27"/>
        <c:axId val="1067046528"/>
        <c:axId val="1067045544"/>
      </c:barChart>
      <c:catAx>
        <c:axId val="10670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67045544"/>
        <c:crosses val="autoZero"/>
        <c:auto val="1"/>
        <c:lblAlgn val="ctr"/>
        <c:lblOffset val="100"/>
        <c:noMultiLvlLbl val="0"/>
      </c:catAx>
      <c:valAx>
        <c:axId val="1067045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670465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9-14T14:35:50.535" idx="1">
    <p:pos x="6724" y="1235"/>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9-14T14:37:11.209" idx="2">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84022E-7424-45B3-AA9A-7B96C63046A0}" type="datetimeFigureOut">
              <a:rPr lang="da-DK" smtClean="0"/>
              <a:t>20-07-2022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A2DFB-C5FC-4D40-BBEC-2F4D2BA4A24D}" type="slidenum">
              <a:rPr lang="da-DK" smtClean="0"/>
              <a:t>‹nr.›</a:t>
            </a:fld>
            <a:endParaRPr lang="da-DK"/>
          </a:p>
        </p:txBody>
      </p:sp>
    </p:spTree>
    <p:extLst>
      <p:ext uri="{BB962C8B-B14F-4D97-AF65-F5344CB8AC3E}">
        <p14:creationId xmlns:p14="http://schemas.microsoft.com/office/powerpoint/2010/main" val="3491158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045B7DE-1198-4F2F-B574-CA8CAE341642}" type="slidenum">
              <a:rPr kumimoji="0" lang="da-DK"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4228172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Men disse</a:t>
            </a:r>
            <a:r>
              <a:rPr lang="da-DK" baseline="0" dirty="0" smtClean="0"/>
              <a:t> værdier er for normale ældre. Er sukker værre eller ej for demente?</a:t>
            </a:r>
          </a:p>
          <a:p>
            <a:r>
              <a:rPr lang="da-DK" baseline="0" dirty="0" smtClean="0"/>
              <a:t>AD-patienter har en glukose-</a:t>
            </a:r>
            <a:r>
              <a:rPr lang="da-DK" baseline="0" dirty="0" err="1" smtClean="0"/>
              <a:t>dysmetabolisme</a:t>
            </a:r>
            <a:r>
              <a:rPr lang="da-DK" baseline="0" dirty="0" smtClean="0"/>
              <a:t> i hjernen, men uklart om blot del af syndromet eller om det er årsag til AD. Ses insulinresistens, forhøjet glukose i glukose i hjernevæv, nedsat GLUT3-antal (glukoseoptag i neuroner). Øget glukose øger </a:t>
            </a:r>
            <a:r>
              <a:rPr lang="da-DK" baseline="0" dirty="0" err="1" smtClean="0"/>
              <a:t>polyol</a:t>
            </a:r>
            <a:r>
              <a:rPr lang="da-DK" baseline="0" dirty="0" smtClean="0"/>
              <a:t> og derigennem øget AGE-dannelse. + </a:t>
            </a:r>
            <a:r>
              <a:rPr lang="da-DK" baseline="0" dirty="0" err="1" smtClean="0"/>
              <a:t>mitokondriel</a:t>
            </a:r>
            <a:r>
              <a:rPr lang="da-DK" baseline="0" dirty="0" smtClean="0"/>
              <a:t> dysfunktion og nedsat </a:t>
            </a:r>
            <a:r>
              <a:rPr lang="da-DK" baseline="0" dirty="0" err="1" smtClean="0"/>
              <a:t>mitofagi</a:t>
            </a:r>
            <a:r>
              <a:rPr lang="da-DK" baseline="0" dirty="0" smtClean="0"/>
              <a:t> (destruktion af defekte mitokondrier) øger ROS. </a:t>
            </a:r>
          </a:p>
          <a:p>
            <a:endParaRPr lang="da-DK" baseline="0" dirty="0" smtClean="0"/>
          </a:p>
          <a:p>
            <a:endParaRPr lang="da-DK" baseline="0" dirty="0" smtClean="0"/>
          </a:p>
          <a:p>
            <a:r>
              <a:rPr lang="da-DK" baseline="0" dirty="0" smtClean="0"/>
              <a:t>Og kan man erstatte med kunstige sødemidler? En af artiklerne: kunstige sødemidler førte også til nedsat hjernevolumen og nedsat evne i 1 test, men ikke hjerneændringer ellers. </a:t>
            </a:r>
          </a:p>
          <a:p>
            <a:endParaRPr lang="da-DK" dirty="0"/>
          </a:p>
        </p:txBody>
      </p:sp>
      <p:sp>
        <p:nvSpPr>
          <p:cNvPr id="4" name="Pladsholder til slidenummer 3"/>
          <p:cNvSpPr>
            <a:spLocks noGrp="1"/>
          </p:cNvSpPr>
          <p:nvPr>
            <p:ph type="sldNum" sz="quarter" idx="10"/>
          </p:nvPr>
        </p:nvSpPr>
        <p:spPr/>
        <p:txBody>
          <a:bodyPr/>
          <a:lstStyle/>
          <a:p>
            <a:fld id="{75541336-79DC-4043-AA30-FF87D7343547}" type="slidenum">
              <a:rPr lang="da-DK" smtClean="0"/>
              <a:t>29</a:t>
            </a:fld>
            <a:endParaRPr lang="da-DK"/>
          </a:p>
        </p:txBody>
      </p:sp>
    </p:spTree>
    <p:extLst>
      <p:ext uri="{BB962C8B-B14F-4D97-AF65-F5344CB8AC3E}">
        <p14:creationId xmlns:p14="http://schemas.microsoft.com/office/powerpoint/2010/main" val="4217599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045B7DE-1198-4F2F-B574-CA8CAE341642}" type="slidenum">
              <a:rPr kumimoji="0" lang="da-DK"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6</a:t>
            </a:fld>
            <a:endParaRPr kumimoji="0" lang="da-DK"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1897957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045B7DE-1198-4F2F-B574-CA8CAE341642}" type="slidenum">
              <a:rPr kumimoji="0" lang="da-DK"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13</a:t>
            </a:fld>
            <a:endParaRPr kumimoji="0" lang="da-DK"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1144851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10 får</a:t>
            </a:r>
            <a:r>
              <a:rPr lang="da-DK" baseline="0" dirty="0" smtClean="0"/>
              <a:t> for lidt fedt og 5 får for meget</a:t>
            </a:r>
          </a:p>
          <a:p>
            <a:r>
              <a:rPr lang="da-DK" baseline="0" dirty="0" smtClean="0"/>
              <a:t>12 får for lidt KJ og 5 får for meget</a:t>
            </a:r>
          </a:p>
          <a:p>
            <a:endParaRPr lang="da-DK" dirty="0"/>
          </a:p>
        </p:txBody>
      </p:sp>
      <p:sp>
        <p:nvSpPr>
          <p:cNvPr id="4" name="Pladsholder til slidenummer 3"/>
          <p:cNvSpPr>
            <a:spLocks noGrp="1"/>
          </p:cNvSpPr>
          <p:nvPr>
            <p:ph type="sldNum" sz="quarter" idx="10"/>
          </p:nvPr>
        </p:nvSpPr>
        <p:spPr/>
        <p:txBody>
          <a:bodyPr/>
          <a:lstStyle/>
          <a:p>
            <a:fld id="{75F37780-A649-424C-A68C-EFF151C8AFC9}" type="slidenum">
              <a:rPr lang="da-DK" smtClean="0"/>
              <a:t>21</a:t>
            </a:fld>
            <a:endParaRPr lang="da-DK"/>
          </a:p>
        </p:txBody>
      </p:sp>
    </p:spTree>
    <p:extLst>
      <p:ext uri="{BB962C8B-B14F-4D97-AF65-F5344CB8AC3E}">
        <p14:creationId xmlns:p14="http://schemas.microsoft.com/office/powerpoint/2010/main" val="1586114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En litteraturgennemgang.</a:t>
            </a:r>
          </a:p>
          <a:p>
            <a:r>
              <a:rPr lang="da-DK" dirty="0" smtClean="0"/>
              <a:t>I tråd</a:t>
            </a:r>
            <a:r>
              <a:rPr lang="da-DK" baseline="0" dirty="0" smtClean="0"/>
              <a:t> med Palles </a:t>
            </a:r>
            <a:r>
              <a:rPr lang="da-DK" baseline="0" dirty="0" err="1" smtClean="0"/>
              <a:t>Scoping</a:t>
            </a:r>
            <a:r>
              <a:rPr lang="da-DK" baseline="0" dirty="0" smtClean="0"/>
              <a:t> </a:t>
            </a:r>
            <a:r>
              <a:rPr lang="da-DK" baseline="0" dirty="0" err="1" smtClean="0"/>
              <a:t>Review</a:t>
            </a:r>
            <a:r>
              <a:rPr lang="da-DK" baseline="0" dirty="0" smtClean="0"/>
              <a:t> samt kostregistreringer og observationer</a:t>
            </a:r>
            <a:endParaRPr lang="da-DK" dirty="0"/>
          </a:p>
        </p:txBody>
      </p:sp>
      <p:sp>
        <p:nvSpPr>
          <p:cNvPr id="4" name="Pladsholder til slidenummer 3"/>
          <p:cNvSpPr>
            <a:spLocks noGrp="1"/>
          </p:cNvSpPr>
          <p:nvPr>
            <p:ph type="sldNum" sz="quarter" idx="10"/>
          </p:nvPr>
        </p:nvSpPr>
        <p:spPr/>
        <p:txBody>
          <a:bodyPr/>
          <a:lstStyle/>
          <a:p>
            <a:fld id="{75541336-79DC-4043-AA30-FF87D7343547}" type="slidenum">
              <a:rPr lang="da-DK" smtClean="0"/>
              <a:t>24</a:t>
            </a:fld>
            <a:endParaRPr lang="da-DK"/>
          </a:p>
        </p:txBody>
      </p:sp>
    </p:spTree>
    <p:extLst>
      <p:ext uri="{BB962C8B-B14F-4D97-AF65-F5344CB8AC3E}">
        <p14:creationId xmlns:p14="http://schemas.microsoft.com/office/powerpoint/2010/main" val="1679085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dirty="0" smtClean="0"/>
              <a:t>Det sukker man spiser</a:t>
            </a:r>
            <a:r>
              <a:rPr lang="da-DK" baseline="0" dirty="0" smtClean="0"/>
              <a:t> omdannes til glukose i kroppen.</a:t>
            </a:r>
          </a:p>
          <a:p>
            <a:pPr marL="228600" indent="-228600">
              <a:buAutoNum type="arabicParenR"/>
            </a:pPr>
            <a:r>
              <a:rPr lang="da-DK" dirty="0" smtClean="0"/>
              <a:t>Sukker som energimolekyle</a:t>
            </a:r>
          </a:p>
          <a:p>
            <a:pPr marL="228600" indent="-228600">
              <a:buAutoNum type="arabicParenR"/>
            </a:pPr>
            <a:r>
              <a:rPr lang="da-DK" dirty="0" smtClean="0"/>
              <a:t>Sukker i sig selv</a:t>
            </a:r>
          </a:p>
          <a:p>
            <a:pPr marL="0" indent="0">
              <a:buNone/>
            </a:pPr>
            <a:r>
              <a:rPr lang="da-DK" dirty="0" smtClean="0"/>
              <a:t>Når</a:t>
            </a:r>
            <a:r>
              <a:rPr lang="da-DK" baseline="0" dirty="0" smtClean="0"/>
              <a:t> ikke i ringform, aldehydgruppen klistrer</a:t>
            </a:r>
            <a:endParaRPr lang="da-DK" dirty="0"/>
          </a:p>
        </p:txBody>
      </p:sp>
      <p:sp>
        <p:nvSpPr>
          <p:cNvPr id="4" name="Pladsholder til slidenummer 3"/>
          <p:cNvSpPr>
            <a:spLocks noGrp="1"/>
          </p:cNvSpPr>
          <p:nvPr>
            <p:ph type="sldNum" sz="quarter" idx="10"/>
          </p:nvPr>
        </p:nvSpPr>
        <p:spPr/>
        <p:txBody>
          <a:bodyPr/>
          <a:lstStyle/>
          <a:p>
            <a:fld id="{75541336-79DC-4043-AA30-FF87D7343547}" type="slidenum">
              <a:rPr lang="da-DK" smtClean="0"/>
              <a:t>25</a:t>
            </a:fld>
            <a:endParaRPr lang="da-DK"/>
          </a:p>
        </p:txBody>
      </p:sp>
    </p:spTree>
    <p:extLst>
      <p:ext uri="{BB962C8B-B14F-4D97-AF65-F5344CB8AC3E}">
        <p14:creationId xmlns:p14="http://schemas.microsoft.com/office/powerpoint/2010/main" val="815146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dirty="0" smtClean="0"/>
              <a:t>Udvikling af systemisk </a:t>
            </a:r>
            <a:r>
              <a:rPr lang="da-DK" dirty="0" err="1" smtClean="0"/>
              <a:t>low</a:t>
            </a:r>
            <a:r>
              <a:rPr lang="da-DK" dirty="0" smtClean="0"/>
              <a:t>-grade-inflammation,</a:t>
            </a:r>
            <a:r>
              <a:rPr lang="da-DK" baseline="0" dirty="0" smtClean="0"/>
              <a:t> der medfører beskadigelse af blod-hjerne-barrieren, inflammationstilstanden spreder sig til hjernen =&gt; </a:t>
            </a:r>
            <a:r>
              <a:rPr lang="da-DK" baseline="0" dirty="0" err="1" smtClean="0"/>
              <a:t>neuroinflammation</a:t>
            </a:r>
            <a:r>
              <a:rPr lang="da-DK" baseline="0" dirty="0" smtClean="0"/>
              <a:t>, der er associeret med øget dannelse af beta-</a:t>
            </a:r>
            <a:r>
              <a:rPr lang="da-DK" baseline="0" dirty="0" err="1" smtClean="0"/>
              <a:t>amyloid</a:t>
            </a:r>
            <a:r>
              <a:rPr lang="da-DK" baseline="0" dirty="0" smtClean="0"/>
              <a:t> </a:t>
            </a:r>
            <a:r>
              <a:rPr lang="da-DK" baseline="0" dirty="0" err="1" smtClean="0"/>
              <a:t>plaque</a:t>
            </a:r>
            <a:r>
              <a:rPr lang="da-DK" baseline="0" dirty="0" smtClean="0"/>
              <a:t> og nedsat fjernelse (nedsat </a:t>
            </a:r>
            <a:r>
              <a:rPr lang="da-DK" baseline="0" dirty="0" err="1" smtClean="0"/>
              <a:t>mikroglial</a:t>
            </a:r>
            <a:r>
              <a:rPr lang="da-DK" baseline="0" dirty="0" smtClean="0"/>
              <a:t> </a:t>
            </a:r>
            <a:r>
              <a:rPr lang="da-DK" baseline="0" dirty="0" err="1" smtClean="0"/>
              <a:t>fagocytoseevne</a:t>
            </a:r>
            <a:r>
              <a:rPr lang="da-DK" baseline="0" dirty="0" smtClean="0"/>
              <a:t>) af </a:t>
            </a:r>
            <a:r>
              <a:rPr lang="da-DK" baseline="0" dirty="0" err="1" smtClean="0"/>
              <a:t>amyloid</a:t>
            </a:r>
            <a:r>
              <a:rPr lang="da-DK" baseline="0" dirty="0" smtClean="0"/>
              <a:t>. Forstærkes, hvis også insulinresistens er involveret, da insulinpåvirkning fremmer nedbrydning af </a:t>
            </a:r>
            <a:r>
              <a:rPr lang="da-DK" baseline="0" dirty="0" err="1" smtClean="0"/>
              <a:t>amyloid</a:t>
            </a:r>
            <a:r>
              <a:rPr lang="da-DK" baseline="0" dirty="0" smtClean="0"/>
              <a:t> og har positiv effekt på </a:t>
            </a:r>
            <a:r>
              <a:rPr lang="da-DK" baseline="0" dirty="0" err="1" smtClean="0"/>
              <a:t>synapsedannelse</a:t>
            </a:r>
            <a:r>
              <a:rPr lang="da-DK" baseline="0" dirty="0" smtClean="0"/>
              <a:t> og </a:t>
            </a:r>
            <a:r>
              <a:rPr lang="da-DK" baseline="0" dirty="0" err="1" smtClean="0"/>
              <a:t>neuronal</a:t>
            </a:r>
            <a:r>
              <a:rPr lang="da-DK" baseline="0" dirty="0" smtClean="0"/>
              <a:t> vedligehold.</a:t>
            </a:r>
          </a:p>
          <a:p>
            <a:pPr marL="0" indent="0">
              <a:buNone/>
            </a:pPr>
            <a:r>
              <a:rPr lang="da-DK" baseline="0" dirty="0" smtClean="0"/>
              <a:t>Ved AD ses insulinresistens i hjernen/antallet af insulin-receptorer falder hos AD-patienter =&gt; mangler den insulinpåvirkning, der holder neuroner sunde og som nedbryder </a:t>
            </a:r>
            <a:r>
              <a:rPr lang="da-DK" baseline="0" dirty="0" err="1" smtClean="0"/>
              <a:t>amyloid</a:t>
            </a:r>
            <a:r>
              <a:rPr lang="da-DK" baseline="0" dirty="0" smtClean="0"/>
              <a:t>. </a:t>
            </a:r>
          </a:p>
          <a:p>
            <a:pPr marL="0" indent="0">
              <a:buNone/>
            </a:pPr>
            <a:endParaRPr lang="da-DK" dirty="0" smtClean="0"/>
          </a:p>
          <a:p>
            <a:pPr marL="0" indent="0">
              <a:buNone/>
            </a:pPr>
            <a:r>
              <a:rPr lang="da-DK" dirty="0" smtClean="0"/>
              <a:t>Sukker giver ikke demens,</a:t>
            </a:r>
            <a:r>
              <a:rPr lang="da-DK" baseline="0" dirty="0" smtClean="0"/>
              <a:t> men er medvirkende til at øge risikoen for demensprogression.</a:t>
            </a:r>
          </a:p>
          <a:p>
            <a:pPr marL="0" indent="0">
              <a:buNone/>
            </a:pPr>
            <a:r>
              <a:rPr lang="da-DK" baseline="0" dirty="0" smtClean="0"/>
              <a:t>Også øget alder alene giver </a:t>
            </a:r>
            <a:r>
              <a:rPr lang="da-DK" baseline="0" dirty="0" err="1" smtClean="0"/>
              <a:t>low</a:t>
            </a:r>
            <a:r>
              <a:rPr lang="da-DK" baseline="0" dirty="0" smtClean="0"/>
              <a:t> grade inflammation (”</a:t>
            </a:r>
            <a:r>
              <a:rPr lang="da-DK" baseline="0" dirty="0" err="1" smtClean="0"/>
              <a:t>inflammaging</a:t>
            </a:r>
            <a:r>
              <a:rPr lang="da-DK" baseline="0" dirty="0" smtClean="0"/>
              <a:t>”)</a:t>
            </a:r>
            <a:endParaRPr lang="da-DK" dirty="0" smtClean="0"/>
          </a:p>
          <a:p>
            <a:endParaRPr lang="da-DK" dirty="0"/>
          </a:p>
        </p:txBody>
      </p:sp>
      <p:sp>
        <p:nvSpPr>
          <p:cNvPr id="4" name="Pladsholder til slidenummer 3"/>
          <p:cNvSpPr>
            <a:spLocks noGrp="1"/>
          </p:cNvSpPr>
          <p:nvPr>
            <p:ph type="sldNum" sz="quarter" idx="10"/>
          </p:nvPr>
        </p:nvSpPr>
        <p:spPr/>
        <p:txBody>
          <a:bodyPr/>
          <a:lstStyle/>
          <a:p>
            <a:fld id="{75541336-79DC-4043-AA30-FF87D7343547}" type="slidenum">
              <a:rPr lang="da-DK" smtClean="0"/>
              <a:t>26</a:t>
            </a:fld>
            <a:endParaRPr lang="da-DK"/>
          </a:p>
        </p:txBody>
      </p:sp>
    </p:spTree>
    <p:extLst>
      <p:ext uri="{BB962C8B-B14F-4D97-AF65-F5344CB8AC3E}">
        <p14:creationId xmlns:p14="http://schemas.microsoft.com/office/powerpoint/2010/main" val="3327776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Totalsukkeranbefaling i WHO</a:t>
            </a:r>
            <a:r>
              <a:rPr lang="da-DK" baseline="0" dirty="0" smtClean="0"/>
              <a:t> (/USA)</a:t>
            </a:r>
            <a:r>
              <a:rPr lang="da-DK" dirty="0" smtClean="0"/>
              <a:t> = ikke over 50 gram/dag. Sundhedsstyrelsen</a:t>
            </a:r>
            <a:r>
              <a:rPr lang="da-DK" baseline="0" dirty="0" smtClean="0"/>
              <a:t>: ikke over ½ liter sodavand om ugen. </a:t>
            </a:r>
            <a:endParaRPr lang="da-DK" dirty="0" smtClean="0"/>
          </a:p>
          <a:p>
            <a:r>
              <a:rPr lang="da-DK" dirty="0" smtClean="0"/>
              <a:t>Kilder: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Tilsat sukker bør udgøre mindre end 10 E% (NNR 2012)(= 12 teskefulde</a:t>
            </a:r>
            <a:r>
              <a:rPr lang="da-DK" baseline="0" dirty="0" smtClean="0"/>
              <a:t> sukker = 50 gram/dag for alm voksne)</a:t>
            </a:r>
            <a:r>
              <a:rPr lang="da-DK" dirty="0" smtClean="0"/>
              <a:t>. </a:t>
            </a:r>
            <a:r>
              <a:rPr lang="da-DK" sz="1200" b="0" i="0" kern="1200" dirty="0" smtClean="0">
                <a:solidFill>
                  <a:schemeClr val="tx1"/>
                </a:solidFill>
                <a:effectLst/>
                <a:latin typeface="+mn-lt"/>
                <a:ea typeface="+mn-ea"/>
                <a:cs typeface="+mn-cs"/>
              </a:rPr>
              <a:t>Danskernes indtag af tilsat sukker er i gennemsnit omkring 50 g/dag for voksne</a:t>
            </a:r>
            <a:endParaRPr lang="da-DK" dirty="0" smtClean="0"/>
          </a:p>
          <a:p>
            <a:r>
              <a:rPr lang="da-DK" dirty="0" smtClean="0"/>
              <a:t>NNR2012</a:t>
            </a:r>
            <a:r>
              <a:rPr lang="da-DK" baseline="0" dirty="0" smtClean="0"/>
              <a:t> fra https://altomkost.dk/materialer/publikation/pub/hent-fil/publication/anbefalinger-for-den-danske-institutionskost/</a:t>
            </a:r>
          </a:p>
          <a:p>
            <a:r>
              <a:rPr lang="da-DK" dirty="0" smtClean="0"/>
              <a:t>https://altomkost.dk/test-dig-selv/madberegneren</a:t>
            </a:r>
          </a:p>
          <a:p>
            <a:r>
              <a:rPr lang="da-DK" dirty="0" smtClean="0"/>
              <a:t>https://foedevareguiden.dk/fodevare/hvilke-foedevare-skal-jeg-vaelge/foedevarer-til-voksne/de-ti-kostraad/spis-mindre-sukker/gode-raad-til-indkoeb/</a:t>
            </a:r>
            <a:endParaRPr lang="da-DK" dirty="0"/>
          </a:p>
        </p:txBody>
      </p:sp>
      <p:sp>
        <p:nvSpPr>
          <p:cNvPr id="4" name="Pladsholder til slidenummer 3"/>
          <p:cNvSpPr>
            <a:spLocks noGrp="1"/>
          </p:cNvSpPr>
          <p:nvPr>
            <p:ph type="sldNum" sz="quarter" idx="10"/>
          </p:nvPr>
        </p:nvSpPr>
        <p:spPr/>
        <p:txBody>
          <a:bodyPr/>
          <a:lstStyle/>
          <a:p>
            <a:fld id="{75541336-79DC-4043-AA30-FF87D7343547}" type="slidenum">
              <a:rPr lang="da-DK" smtClean="0"/>
              <a:t>27</a:t>
            </a:fld>
            <a:endParaRPr lang="da-DK"/>
          </a:p>
        </p:txBody>
      </p:sp>
    </p:spTree>
    <p:extLst>
      <p:ext uri="{BB962C8B-B14F-4D97-AF65-F5344CB8AC3E}">
        <p14:creationId xmlns:p14="http://schemas.microsoft.com/office/powerpoint/2010/main" val="267694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2 dl saft = 20 gram sukker</a:t>
            </a:r>
          </a:p>
          <a:p>
            <a:r>
              <a:rPr lang="da-DK" dirty="0" smtClean="0"/>
              <a:t>1 magnum</a:t>
            </a:r>
            <a:r>
              <a:rPr lang="da-DK" baseline="0" dirty="0" smtClean="0"/>
              <a:t> is = 23 gram sukker</a:t>
            </a:r>
            <a:endParaRPr lang="da-DK" dirty="0" smtClean="0"/>
          </a:p>
          <a:p>
            <a:r>
              <a:rPr lang="da-DK" dirty="0" smtClean="0"/>
              <a:t>1 banan (vejer cirka 200 gram) = 24 gram sukker</a:t>
            </a:r>
          </a:p>
          <a:p>
            <a:r>
              <a:rPr lang="da-DK" dirty="0" smtClean="0"/>
              <a:t>Husk det er totalsukker på en hel dag. </a:t>
            </a:r>
            <a:r>
              <a:rPr lang="da-DK" dirty="0" err="1" smtClean="0"/>
              <a:t>Dvs</a:t>
            </a:r>
            <a:r>
              <a:rPr lang="da-DK" dirty="0" smtClean="0"/>
              <a:t> intet andet sukker end de fire glas saftevand.</a:t>
            </a:r>
            <a:r>
              <a:rPr lang="da-DK" baseline="0" dirty="0" smtClean="0"/>
              <a:t> </a:t>
            </a:r>
          </a:p>
          <a:p>
            <a:r>
              <a:rPr lang="da-DK" baseline="0" dirty="0" smtClean="0"/>
              <a:t>(gennemsnitlig indtag er 86 g/dag hos Taylor. 60 gram er baseline hos Ye). 102 g hos Taylor og 100 g hos Ye. 1-2 dåse sukkerholdig drikkevare lav hjernevolumen og nogle hukommelsestests)(</a:t>
            </a:r>
            <a:r>
              <a:rPr lang="da-DK" baseline="0" dirty="0" err="1" smtClean="0"/>
              <a:t>Pase</a:t>
            </a:r>
            <a:r>
              <a:rPr lang="da-DK" baseline="0" dirty="0" smtClean="0"/>
              <a:t>).</a:t>
            </a:r>
          </a:p>
          <a:p>
            <a:r>
              <a:rPr lang="da-DK" baseline="0" dirty="0" smtClean="0"/>
              <a:t>MMSE = Mini-mental-</a:t>
            </a:r>
            <a:r>
              <a:rPr lang="da-DK" baseline="0" dirty="0" err="1" smtClean="0"/>
              <a:t>state</a:t>
            </a:r>
            <a:r>
              <a:rPr lang="da-DK" baseline="0" dirty="0" smtClean="0"/>
              <a:t>-</a:t>
            </a:r>
            <a:r>
              <a:rPr lang="da-DK" baseline="0" dirty="0" err="1" smtClean="0"/>
              <a:t>examination</a:t>
            </a:r>
            <a:endParaRPr lang="da-DK" baseline="0" dirty="0" smtClean="0"/>
          </a:p>
          <a:p>
            <a:r>
              <a:rPr lang="da-DK" baseline="0" dirty="0" smtClean="0"/>
              <a:t>Ikke stærke data. Ikke alle sukkergrupper viser effekt. Men der ses dosis-effekt, og alle data peger i samme retning. Høj kausalitet i </a:t>
            </a:r>
            <a:r>
              <a:rPr lang="da-DK" baseline="0" dirty="0" err="1" smtClean="0"/>
              <a:t>Bradford</a:t>
            </a:r>
            <a:r>
              <a:rPr lang="da-DK" baseline="0" dirty="0" smtClean="0"/>
              <a:t>-Hill. Observationsstudier. </a:t>
            </a:r>
          </a:p>
          <a:p>
            <a:r>
              <a:rPr lang="da-DK" baseline="0" dirty="0" smtClean="0"/>
              <a:t>Taylor: </a:t>
            </a:r>
            <a:r>
              <a:rPr lang="da-DK" sz="1200" kern="1200" dirty="0" smtClean="0">
                <a:solidFill>
                  <a:schemeClr val="tx1"/>
                </a:solidFill>
                <a:effectLst/>
                <a:latin typeface="+mn-lt"/>
                <a:ea typeface="+mn-ea"/>
                <a:cs typeface="+mn-cs"/>
              </a:rPr>
              <a:t>Sukker 102 gram/dag = forhøjet </a:t>
            </a:r>
            <a:r>
              <a:rPr lang="da-DK" sz="1200" kern="1200" dirty="0" err="1" smtClean="0">
                <a:solidFill>
                  <a:schemeClr val="tx1"/>
                </a:solidFill>
                <a:effectLst/>
                <a:latin typeface="+mn-lt"/>
                <a:ea typeface="+mn-ea"/>
                <a:cs typeface="+mn-cs"/>
              </a:rPr>
              <a:t>amyloid</a:t>
            </a:r>
            <a:r>
              <a:rPr lang="da-DK" sz="1200" kern="1200" dirty="0" smtClean="0">
                <a:solidFill>
                  <a:schemeClr val="tx1"/>
                </a:solidFill>
                <a:effectLst/>
                <a:latin typeface="+mn-lt"/>
                <a:ea typeface="+mn-ea"/>
                <a:cs typeface="+mn-cs"/>
              </a:rPr>
              <a:t> og nedsat kognition. 81 gram/dag = ikke-forhøjet. Gennemsnit = 86 g/dag.</a:t>
            </a:r>
          </a:p>
          <a:p>
            <a:r>
              <a:rPr lang="da-DK" sz="1200" kern="1200" dirty="0" err="1" smtClean="0">
                <a:solidFill>
                  <a:schemeClr val="tx1"/>
                </a:solidFill>
                <a:effectLst/>
                <a:latin typeface="+mn-lt"/>
                <a:ea typeface="+mn-ea"/>
                <a:cs typeface="+mn-cs"/>
              </a:rPr>
              <a:t>Pase</a:t>
            </a:r>
            <a:r>
              <a:rPr lang="da-DK" sz="1200" kern="1200" dirty="0" smtClean="0">
                <a:solidFill>
                  <a:schemeClr val="tx1"/>
                </a:solidFill>
                <a:effectLst/>
                <a:latin typeface="+mn-lt"/>
                <a:ea typeface="+mn-ea"/>
                <a:cs typeface="+mn-cs"/>
              </a:rPr>
              <a:t>: 1-2 sukkerholdig drikkevare pr dag = lavere hjernevolumen + dårlig kognitive score (kunstige sødemidler = også lav hjernevolumen + 1 ud af kognitiv test men ingen hjerneændringer. Ses kun effekt ved det høje indtag på tre dåser sodavand om ugen. Ser kun på drikkevarer, ikke fødevarer. Men dansk anbefaling at voksne kun indtager ½ liter sodavand, saft eller energidrik om ugen. </a:t>
            </a:r>
          </a:p>
          <a:p>
            <a:r>
              <a:rPr lang="da-DK" sz="1200" i="1" kern="1200" dirty="0" smtClean="0">
                <a:solidFill>
                  <a:schemeClr val="tx1"/>
                </a:solidFill>
                <a:effectLst/>
                <a:latin typeface="+mn-lt"/>
                <a:ea typeface="+mn-ea"/>
                <a:cs typeface="+mn-cs"/>
              </a:rPr>
              <a:t>En nylig analyse med end 3.000 deltagere fandt, at der var større sandsynlighed for, at de personer, der drak meget sukkerholdige drikke, havde mindre hjerner og præsterede dårligere i forbindelse med en række hukommelsestests. Forskerne beregnede, at en til to meget sukkerholdige drikke om dagen svarer til helt op til 13 ekstra års hjernealdring.</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Ye: Totalsukker: allerede ved 100 gram/dag ses </a:t>
            </a:r>
            <a:r>
              <a:rPr lang="da-DK" sz="1200" kern="1200" dirty="0" err="1" smtClean="0">
                <a:solidFill>
                  <a:schemeClr val="tx1"/>
                </a:solidFill>
                <a:effectLst/>
                <a:latin typeface="+mn-lt"/>
                <a:ea typeface="+mn-ea"/>
                <a:cs typeface="+mn-cs"/>
              </a:rPr>
              <a:t>cognitive</a:t>
            </a:r>
            <a:r>
              <a:rPr lang="da-DK" sz="1200" kern="1200" dirty="0" smtClean="0">
                <a:solidFill>
                  <a:schemeClr val="tx1"/>
                </a:solidFill>
                <a:effectLst/>
                <a:latin typeface="+mn-lt"/>
                <a:ea typeface="+mn-ea"/>
                <a:cs typeface="+mn-cs"/>
              </a:rPr>
              <a:t> </a:t>
            </a:r>
            <a:r>
              <a:rPr lang="da-DK" sz="1200" kern="1200" dirty="0" err="1" smtClean="0">
                <a:solidFill>
                  <a:schemeClr val="tx1"/>
                </a:solidFill>
                <a:effectLst/>
                <a:latin typeface="+mn-lt"/>
                <a:ea typeface="+mn-ea"/>
                <a:cs typeface="+mn-cs"/>
              </a:rPr>
              <a:t>impairment</a:t>
            </a:r>
            <a:r>
              <a:rPr lang="da-DK" sz="1200" kern="1200" dirty="0" smtClean="0">
                <a:solidFill>
                  <a:schemeClr val="tx1"/>
                </a:solidFill>
                <a:effectLst/>
                <a:latin typeface="+mn-lt"/>
                <a:ea typeface="+mn-ea"/>
                <a:cs typeface="+mn-cs"/>
              </a:rPr>
              <a:t> (nedsat MMSE) (60 gram/dag er baseline).</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Forhøjet </a:t>
            </a:r>
            <a:r>
              <a:rPr lang="da-DK" sz="1200" kern="1200" dirty="0" err="1" smtClean="0">
                <a:solidFill>
                  <a:schemeClr val="tx1"/>
                </a:solidFill>
                <a:effectLst/>
                <a:latin typeface="+mn-lt"/>
                <a:ea typeface="+mn-ea"/>
                <a:cs typeface="+mn-cs"/>
              </a:rPr>
              <a:t>amyloid</a:t>
            </a:r>
            <a:r>
              <a:rPr lang="da-DK" sz="1200" kern="1200" dirty="0" smtClean="0">
                <a:solidFill>
                  <a:schemeClr val="tx1"/>
                </a:solidFill>
                <a:effectLst/>
                <a:latin typeface="+mn-lt"/>
                <a:ea typeface="+mn-ea"/>
                <a:cs typeface="+mn-cs"/>
              </a:rPr>
              <a:t> ses ved AD. Men kan ikke stå alene</a:t>
            </a:r>
            <a:r>
              <a:rPr lang="da-DK" sz="1200" kern="1200" baseline="0" dirty="0" smtClean="0">
                <a:solidFill>
                  <a:schemeClr val="tx1"/>
                </a:solidFill>
                <a:effectLst/>
                <a:latin typeface="+mn-lt"/>
                <a:ea typeface="+mn-ea"/>
                <a:cs typeface="+mn-cs"/>
              </a:rPr>
              <a:t> som markør for AD-progression, da hjernen kan kompensere. </a:t>
            </a:r>
            <a:endParaRPr lang="da-DK" sz="1200" kern="1200" dirty="0" smtClean="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75541336-79DC-4043-AA30-FF87D7343547}" type="slidenum">
              <a:rPr lang="da-DK" smtClean="0"/>
              <a:t>28</a:t>
            </a:fld>
            <a:endParaRPr lang="da-DK"/>
          </a:p>
        </p:txBody>
      </p:sp>
    </p:spTree>
    <p:extLst>
      <p:ext uri="{BB962C8B-B14F-4D97-AF65-F5344CB8AC3E}">
        <p14:creationId xmlns:p14="http://schemas.microsoft.com/office/powerpoint/2010/main" val="3694043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E71710C2-F3FA-4945-BB56-C32C0E18E991}" type="datetimeFigureOut">
              <a:rPr lang="da-DK" smtClean="0"/>
              <a:t>20-07-2022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955969B6-6D8B-4D43-A68C-6C0778552824}" type="slidenum">
              <a:rPr lang="da-DK" smtClean="0"/>
              <a:t>‹nr.›</a:t>
            </a:fld>
            <a:endParaRPr lang="da-DK"/>
          </a:p>
        </p:txBody>
      </p:sp>
    </p:spTree>
    <p:extLst>
      <p:ext uri="{BB962C8B-B14F-4D97-AF65-F5344CB8AC3E}">
        <p14:creationId xmlns:p14="http://schemas.microsoft.com/office/powerpoint/2010/main" val="2456988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E71710C2-F3FA-4945-BB56-C32C0E18E991}" type="datetimeFigureOut">
              <a:rPr lang="da-DK" smtClean="0"/>
              <a:t>20-07-2022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955969B6-6D8B-4D43-A68C-6C0778552824}" type="slidenum">
              <a:rPr lang="da-DK" smtClean="0"/>
              <a:t>‹nr.›</a:t>
            </a:fld>
            <a:endParaRPr lang="da-DK"/>
          </a:p>
        </p:txBody>
      </p:sp>
    </p:spTree>
    <p:extLst>
      <p:ext uri="{BB962C8B-B14F-4D97-AF65-F5344CB8AC3E}">
        <p14:creationId xmlns:p14="http://schemas.microsoft.com/office/powerpoint/2010/main" val="289910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E71710C2-F3FA-4945-BB56-C32C0E18E991}" type="datetimeFigureOut">
              <a:rPr lang="da-DK" smtClean="0"/>
              <a:t>20-07-2022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955969B6-6D8B-4D43-A68C-6C0778552824}" type="slidenum">
              <a:rPr lang="da-DK" smtClean="0"/>
              <a:t>‹nr.›</a:t>
            </a:fld>
            <a:endParaRPr lang="da-DK"/>
          </a:p>
        </p:txBody>
      </p:sp>
    </p:spTree>
    <p:extLst>
      <p:ext uri="{BB962C8B-B14F-4D97-AF65-F5344CB8AC3E}">
        <p14:creationId xmlns:p14="http://schemas.microsoft.com/office/powerpoint/2010/main" val="4024053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firkanter"/>
          <p:cNvGrpSpPr/>
          <p:nvPr/>
        </p:nvGrpSpPr>
        <p:grpSpPr>
          <a:xfrm>
            <a:off x="0" y="1135744"/>
            <a:ext cx="1622755" cy="799981"/>
            <a:chOff x="0" y="452558"/>
            <a:chExt cx="914400" cy="524182"/>
          </a:xfrm>
        </p:grpSpPr>
        <p:sp>
          <p:nvSpPr>
            <p:cNvPr id="8" name="Afrundet rektangel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1800" noProof="0" dirty="0"/>
            </a:p>
          </p:txBody>
        </p:sp>
        <p:sp>
          <p:nvSpPr>
            <p:cNvPr id="9" name="Afrundet rektangel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1800" noProof="0" dirty="0"/>
            </a:p>
          </p:txBody>
        </p:sp>
        <p:sp>
          <p:nvSpPr>
            <p:cNvPr id="10" name="Rektangel med afrundet hjørne i samme sid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1800" noProof="0" dirty="0"/>
            </a:p>
          </p:txBody>
        </p:sp>
      </p:grpSp>
      <p:sp>
        <p:nvSpPr>
          <p:cNvPr id="2" name="Titel 1"/>
          <p:cNvSpPr>
            <a:spLocks noGrp="1"/>
          </p:cNvSpPr>
          <p:nvPr>
            <p:ph type="ctrTitle"/>
          </p:nvPr>
        </p:nvSpPr>
        <p:spPr>
          <a:xfrm>
            <a:off x="1828801" y="362396"/>
            <a:ext cx="9144000" cy="1676400"/>
          </a:xfrm>
        </p:spPr>
        <p:txBody>
          <a:bodyPr rtlCol="0">
            <a:noAutofit/>
          </a:bodyPr>
          <a:lstStyle>
            <a:lvl1pPr>
              <a:lnSpc>
                <a:spcPct val="80000"/>
              </a:lnSpc>
              <a:defRPr sz="6000"/>
            </a:lvl1pPr>
          </a:lstStyle>
          <a:p>
            <a:pPr rtl="0"/>
            <a:r>
              <a:rPr lang="da-DK" noProof="0" smtClean="0"/>
              <a:t>Klik for at redigere i master</a:t>
            </a:r>
            <a:endParaRPr lang="da-DK" noProof="0" dirty="0"/>
          </a:p>
        </p:txBody>
      </p:sp>
      <p:sp>
        <p:nvSpPr>
          <p:cNvPr id="3" name="Undertitel 2"/>
          <p:cNvSpPr>
            <a:spLocks noGrp="1"/>
          </p:cNvSpPr>
          <p:nvPr>
            <p:ph type="subTitle" idx="1"/>
          </p:nvPr>
        </p:nvSpPr>
        <p:spPr>
          <a:xfrm>
            <a:off x="1828801" y="2089595"/>
            <a:ext cx="9144000" cy="886344"/>
          </a:xfrm>
        </p:spPr>
        <p:txBody>
          <a:bodyPr rtlCol="0">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da-DK" noProof="0" smtClean="0"/>
              <a:t>Klik for at redigere undertiteltypografien i masteren</a:t>
            </a:r>
            <a:endParaRPr lang="da-DK" noProof="0" dirty="0"/>
          </a:p>
        </p:txBody>
      </p:sp>
      <p:sp>
        <p:nvSpPr>
          <p:cNvPr id="5" name="Pladsholder til sidefod 4"/>
          <p:cNvSpPr>
            <a:spLocks noGrp="1"/>
          </p:cNvSpPr>
          <p:nvPr>
            <p:ph type="ftr" sz="quarter" idx="11"/>
          </p:nvPr>
        </p:nvSpPr>
        <p:spPr/>
        <p:txBody>
          <a:bodyPr rtlCol="0"/>
          <a:lstStyle/>
          <a:p>
            <a:pPr rtl="0"/>
            <a:r>
              <a:rPr lang="da-DK" noProof="0" dirty="0" smtClean="0"/>
              <a:t>Tilføj en sidefod</a:t>
            </a:r>
            <a:endParaRPr lang="da-DK" noProof="0" dirty="0"/>
          </a:p>
        </p:txBody>
      </p:sp>
      <p:sp>
        <p:nvSpPr>
          <p:cNvPr id="4" name="Pladsholder til dato 3"/>
          <p:cNvSpPr>
            <a:spLocks noGrp="1"/>
          </p:cNvSpPr>
          <p:nvPr>
            <p:ph type="dt" sz="half" idx="10"/>
          </p:nvPr>
        </p:nvSpPr>
        <p:spPr/>
        <p:txBody>
          <a:bodyPr rtlCol="0"/>
          <a:lstStyle/>
          <a:p>
            <a:pPr rtl="0"/>
            <a:fld id="{9F858A98-73E3-4B7A-A4D4-5FF0C4362321}" type="datetime1">
              <a:rPr lang="da-DK" noProof="0" smtClean="0"/>
              <a:t>20-07-2022</a:t>
            </a:fld>
            <a:endParaRPr lang="da-DK" noProof="0" dirty="0"/>
          </a:p>
        </p:txBody>
      </p:sp>
      <p:sp>
        <p:nvSpPr>
          <p:cNvPr id="6" name="Pladsholder til slidenummer 5"/>
          <p:cNvSpPr>
            <a:spLocks noGrp="1"/>
          </p:cNvSpPr>
          <p:nvPr>
            <p:ph type="sldNum" sz="quarter" idx="12"/>
          </p:nvPr>
        </p:nvSpPr>
        <p:spPr/>
        <p:txBody>
          <a:bodyPr rtlCol="0"/>
          <a:lstStyle/>
          <a:p>
            <a:pPr rtl="0"/>
            <a:fld id="{34C99D79-8A4B-4031-B1E0-AF26F8EDF2BC}" type="slidenum">
              <a:rPr lang="da-DK" noProof="0"/>
              <a:t>‹nr.›</a:t>
            </a:fld>
            <a:endParaRPr lang="da-DK" noProof="0" dirty="0"/>
          </a:p>
        </p:txBody>
      </p:sp>
    </p:spTree>
    <p:extLst>
      <p:ext uri="{BB962C8B-B14F-4D97-AF65-F5344CB8AC3E}">
        <p14:creationId xmlns:p14="http://schemas.microsoft.com/office/powerpoint/2010/main" val="3675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a-DK" noProof="0" smtClean="0"/>
              <a:t>Klik for at redigere i master</a:t>
            </a:r>
            <a:endParaRPr lang="da-DK" noProof="0" dirty="0"/>
          </a:p>
        </p:txBody>
      </p:sp>
      <p:sp>
        <p:nvSpPr>
          <p:cNvPr id="3" name="Pladsholder til indhold 2"/>
          <p:cNvSpPr>
            <a:spLocks noGrp="1"/>
          </p:cNvSpPr>
          <p:nvPr>
            <p:ph idx="1"/>
          </p:nvPr>
        </p:nvSpPr>
        <p:spPr/>
        <p:txBody>
          <a:bodyPr rtlCol="0"/>
          <a:lstStyle>
            <a:lvl5pPr>
              <a:defRPr/>
            </a:lvl5pPr>
            <a:lvl6pPr>
              <a:defRPr/>
            </a:lvl6pPr>
            <a:lvl7pPr>
              <a:defRPr/>
            </a:lvl7pPr>
            <a:lvl8pPr>
              <a:defRPr/>
            </a:lvl8pPr>
            <a:lvl9pPr>
              <a:defRPr/>
            </a:lvl9pPr>
          </a:lstStyle>
          <a:p>
            <a:pPr lvl="0" rtl="0"/>
            <a:r>
              <a:rPr lang="da-DK" noProof="0" smtClean="0"/>
              <a:t>Rediger typografien i masterens</a:t>
            </a:r>
          </a:p>
          <a:p>
            <a:pPr lvl="1" rtl="0"/>
            <a:r>
              <a:rPr lang="da-DK" noProof="0" smtClean="0"/>
              <a:t>Andet niveau</a:t>
            </a:r>
          </a:p>
          <a:p>
            <a:pPr lvl="2" rtl="0"/>
            <a:r>
              <a:rPr lang="da-DK" noProof="0" smtClean="0"/>
              <a:t>Tredje niveau</a:t>
            </a:r>
          </a:p>
          <a:p>
            <a:pPr lvl="3" rtl="0"/>
            <a:r>
              <a:rPr lang="da-DK" noProof="0" smtClean="0"/>
              <a:t>Fjerde niveau</a:t>
            </a:r>
          </a:p>
          <a:p>
            <a:pPr lvl="4" rtl="0"/>
            <a:r>
              <a:rPr lang="da-DK" noProof="0" smtClean="0"/>
              <a:t>Femte niveau</a:t>
            </a:r>
            <a:endParaRPr lang="da-DK" noProof="0" dirty="0"/>
          </a:p>
        </p:txBody>
      </p:sp>
      <p:sp>
        <p:nvSpPr>
          <p:cNvPr id="5" name="Pladsholder til sidefod 4"/>
          <p:cNvSpPr>
            <a:spLocks noGrp="1"/>
          </p:cNvSpPr>
          <p:nvPr>
            <p:ph type="ftr" sz="quarter" idx="11"/>
          </p:nvPr>
        </p:nvSpPr>
        <p:spPr/>
        <p:txBody>
          <a:bodyPr rtlCol="0"/>
          <a:lstStyle/>
          <a:p>
            <a:pPr rtl="0"/>
            <a:r>
              <a:rPr lang="da-DK" noProof="0" dirty="0" smtClean="0"/>
              <a:t>Tilføj en sidefod</a:t>
            </a:r>
            <a:endParaRPr lang="da-DK" noProof="0" dirty="0"/>
          </a:p>
        </p:txBody>
      </p:sp>
      <p:sp>
        <p:nvSpPr>
          <p:cNvPr id="4" name="Pladsholder til dato 3"/>
          <p:cNvSpPr>
            <a:spLocks noGrp="1"/>
          </p:cNvSpPr>
          <p:nvPr>
            <p:ph type="dt" sz="half" idx="10"/>
          </p:nvPr>
        </p:nvSpPr>
        <p:spPr/>
        <p:txBody>
          <a:bodyPr rtlCol="0"/>
          <a:lstStyle/>
          <a:p>
            <a:pPr rtl="0"/>
            <a:fld id="{1F2DC522-F9B5-4838-9265-3B15D134F4A6}" type="datetime1">
              <a:rPr lang="da-DK" noProof="0" smtClean="0"/>
              <a:t>20-07-2022</a:t>
            </a:fld>
            <a:endParaRPr lang="da-DK" noProof="0" dirty="0"/>
          </a:p>
        </p:txBody>
      </p:sp>
      <p:sp>
        <p:nvSpPr>
          <p:cNvPr id="6" name="Pladsholder til slidenummer 5"/>
          <p:cNvSpPr>
            <a:spLocks noGrp="1"/>
          </p:cNvSpPr>
          <p:nvPr>
            <p:ph type="sldNum" sz="quarter" idx="12"/>
          </p:nvPr>
        </p:nvSpPr>
        <p:spPr/>
        <p:txBody>
          <a:bodyPr rtlCol="0"/>
          <a:lstStyle/>
          <a:p>
            <a:pPr rtl="0"/>
            <a:fld id="{34C99D79-8A4B-4031-B1E0-AF26F8EDF2BC}" type="slidenum">
              <a:rPr lang="da-DK" noProof="0"/>
              <a:t>‹nr.›</a:t>
            </a:fld>
            <a:endParaRPr lang="da-DK" noProof="0" dirty="0"/>
          </a:p>
        </p:txBody>
      </p:sp>
    </p:spTree>
    <p:extLst>
      <p:ext uri="{BB962C8B-B14F-4D97-AF65-F5344CB8AC3E}">
        <p14:creationId xmlns:p14="http://schemas.microsoft.com/office/powerpoint/2010/main" val="342023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ktionsoverskrift">
    <p:spTree>
      <p:nvGrpSpPr>
        <p:cNvPr id="1" name=""/>
        <p:cNvGrpSpPr/>
        <p:nvPr/>
      </p:nvGrpSpPr>
      <p:grpSpPr>
        <a:xfrm>
          <a:off x="0" y="0"/>
          <a:ext cx="0" cy="0"/>
          <a:chOff x="0" y="0"/>
          <a:chExt cx="0" cy="0"/>
        </a:xfrm>
      </p:grpSpPr>
      <p:grpSp>
        <p:nvGrpSpPr>
          <p:cNvPr id="7" name="firkanter"/>
          <p:cNvGrpSpPr/>
          <p:nvPr/>
        </p:nvGrpSpPr>
        <p:grpSpPr>
          <a:xfrm>
            <a:off x="0" y="3124415"/>
            <a:ext cx="1622755" cy="805061"/>
            <a:chOff x="0" y="2343311"/>
            <a:chExt cx="1217066" cy="603796"/>
          </a:xfrm>
        </p:grpSpPr>
        <p:sp>
          <p:nvSpPr>
            <p:cNvPr id="8" name="Afrundet rektangel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1800" noProof="0" dirty="0"/>
            </a:p>
          </p:txBody>
        </p:sp>
        <p:sp>
          <p:nvSpPr>
            <p:cNvPr id="9" name="Afrundet rektangel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1800" noProof="0" dirty="0"/>
            </a:p>
          </p:txBody>
        </p:sp>
        <p:sp>
          <p:nvSpPr>
            <p:cNvPr id="10" name="Rektangel med afrundet hjørne i samme sid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1800" noProof="0" dirty="0"/>
            </a:p>
          </p:txBody>
        </p:sp>
      </p:grpSp>
      <p:grpSp>
        <p:nvGrpSpPr>
          <p:cNvPr id="19" name="bundgrafik"/>
          <p:cNvGrpSpPr/>
          <p:nvPr/>
        </p:nvGrpSpPr>
        <p:grpSpPr>
          <a:xfrm>
            <a:off x="1" y="5409217"/>
            <a:ext cx="12192000" cy="1462483"/>
            <a:chOff x="0" y="4056912"/>
            <a:chExt cx="9144000" cy="1096862"/>
          </a:xfrm>
        </p:grpSpPr>
        <p:sp>
          <p:nvSpPr>
            <p:cNvPr id="20" name="Kombinationstegning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1800" noProof="0" dirty="0"/>
            </a:p>
          </p:txBody>
        </p:sp>
        <p:sp>
          <p:nvSpPr>
            <p:cNvPr id="21" name="Rektangel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da-DK" sz="1800" noProof="0" dirty="0"/>
            </a:p>
          </p:txBody>
        </p:sp>
      </p:grpSp>
      <p:sp>
        <p:nvSpPr>
          <p:cNvPr id="2" name="Titel 1"/>
          <p:cNvSpPr>
            <a:spLocks noGrp="1"/>
          </p:cNvSpPr>
          <p:nvPr>
            <p:ph type="title"/>
          </p:nvPr>
        </p:nvSpPr>
        <p:spPr>
          <a:xfrm>
            <a:off x="1828801" y="1932519"/>
            <a:ext cx="9144000" cy="2105367"/>
          </a:xfrm>
        </p:spPr>
        <p:txBody>
          <a:bodyPr rtlCol="0" anchor="b">
            <a:normAutofit/>
          </a:bodyPr>
          <a:lstStyle>
            <a:lvl1pPr algn="l">
              <a:defRPr sz="6000" b="0" cap="none" baseline="0"/>
            </a:lvl1pPr>
          </a:lstStyle>
          <a:p>
            <a:pPr rtl="0"/>
            <a:r>
              <a:rPr lang="da-DK" noProof="0" smtClean="0"/>
              <a:t>Klik for at redigere i master</a:t>
            </a:r>
            <a:endParaRPr lang="da-DK" noProof="0" dirty="0"/>
          </a:p>
        </p:txBody>
      </p:sp>
      <p:sp>
        <p:nvSpPr>
          <p:cNvPr id="3" name="Pladsholder til tekst 2"/>
          <p:cNvSpPr>
            <a:spLocks noGrp="1"/>
          </p:cNvSpPr>
          <p:nvPr>
            <p:ph type="body" idx="1"/>
          </p:nvPr>
        </p:nvSpPr>
        <p:spPr>
          <a:xfrm>
            <a:off x="1828801" y="4084265"/>
            <a:ext cx="9144000" cy="933297"/>
          </a:xfrm>
        </p:spPr>
        <p:txBody>
          <a:bodyPr rtlCol="0"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rtl="0"/>
            <a:r>
              <a:rPr lang="da-DK" noProof="0" smtClean="0"/>
              <a:t>Rediger typografien i masterens</a:t>
            </a:r>
          </a:p>
        </p:txBody>
      </p:sp>
      <p:sp>
        <p:nvSpPr>
          <p:cNvPr id="5" name="Pladsholder til sidefod 4"/>
          <p:cNvSpPr>
            <a:spLocks noGrp="1"/>
          </p:cNvSpPr>
          <p:nvPr>
            <p:ph type="ftr" sz="quarter" idx="11"/>
          </p:nvPr>
        </p:nvSpPr>
        <p:spPr/>
        <p:txBody>
          <a:bodyPr rtlCol="0"/>
          <a:lstStyle/>
          <a:p>
            <a:pPr rtl="0"/>
            <a:r>
              <a:rPr lang="da-DK" noProof="0" dirty="0" smtClean="0"/>
              <a:t>Tilføj en sidefod</a:t>
            </a:r>
            <a:endParaRPr lang="da-DK" noProof="0" dirty="0"/>
          </a:p>
        </p:txBody>
      </p:sp>
      <p:sp>
        <p:nvSpPr>
          <p:cNvPr id="4" name="Pladsholder til dato 3"/>
          <p:cNvSpPr>
            <a:spLocks noGrp="1"/>
          </p:cNvSpPr>
          <p:nvPr>
            <p:ph type="dt" sz="half" idx="10"/>
          </p:nvPr>
        </p:nvSpPr>
        <p:spPr/>
        <p:txBody>
          <a:bodyPr rtlCol="0"/>
          <a:lstStyle/>
          <a:p>
            <a:pPr rtl="0"/>
            <a:fld id="{559A3C6D-38BC-44A5-BB16-29030ADE8016}" type="datetime1">
              <a:rPr lang="da-DK" noProof="0" smtClean="0"/>
              <a:t>20-07-2022</a:t>
            </a:fld>
            <a:endParaRPr lang="da-DK" noProof="0" dirty="0"/>
          </a:p>
        </p:txBody>
      </p:sp>
      <p:sp>
        <p:nvSpPr>
          <p:cNvPr id="6" name="Pladsholder til slidenummer 5"/>
          <p:cNvSpPr>
            <a:spLocks noGrp="1"/>
          </p:cNvSpPr>
          <p:nvPr>
            <p:ph type="sldNum" sz="quarter" idx="12"/>
          </p:nvPr>
        </p:nvSpPr>
        <p:spPr/>
        <p:txBody>
          <a:bodyPr rtlCol="0"/>
          <a:lstStyle/>
          <a:p>
            <a:pPr rtl="0"/>
            <a:fld id="{34C99D79-8A4B-4031-B1E0-AF26F8EDF2BC}" type="slidenum">
              <a:rPr lang="da-DK" noProof="0"/>
              <a:t>‹nr.›</a:t>
            </a:fld>
            <a:endParaRPr lang="da-DK" noProof="0" dirty="0"/>
          </a:p>
        </p:txBody>
      </p:sp>
    </p:spTree>
    <p:extLst>
      <p:ext uri="{BB962C8B-B14F-4D97-AF65-F5344CB8AC3E}">
        <p14:creationId xmlns:p14="http://schemas.microsoft.com/office/powerpoint/2010/main" val="336620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
    <p:spTree>
      <p:nvGrpSpPr>
        <p:cNvPr id="1" name=""/>
        <p:cNvGrpSpPr/>
        <p:nvPr/>
      </p:nvGrpSpPr>
      <p:grpSpPr>
        <a:xfrm>
          <a:off x="0" y="0"/>
          <a:ext cx="0" cy="0"/>
          <a:chOff x="0" y="0"/>
          <a:chExt cx="0" cy="0"/>
        </a:xfrm>
      </p:grpSpPr>
      <p:sp>
        <p:nvSpPr>
          <p:cNvPr id="2" name="Titel 1"/>
          <p:cNvSpPr>
            <a:spLocks noGrp="1"/>
          </p:cNvSpPr>
          <p:nvPr>
            <p:ph type="title"/>
          </p:nvPr>
        </p:nvSpPr>
        <p:spPr>
          <a:xfrm>
            <a:off x="1141709" y="152400"/>
            <a:ext cx="9753600" cy="1295400"/>
          </a:xfrm>
        </p:spPr>
        <p:txBody>
          <a:bodyPr rtlCol="0"/>
          <a:lstStyle/>
          <a:p>
            <a:pPr rtl="0"/>
            <a:r>
              <a:rPr lang="da-DK" noProof="0" smtClean="0"/>
              <a:t>Klik for at redigere i master</a:t>
            </a:r>
            <a:endParaRPr lang="da-DK" noProof="0" dirty="0"/>
          </a:p>
        </p:txBody>
      </p:sp>
      <p:sp>
        <p:nvSpPr>
          <p:cNvPr id="3" name="Pladsholder til indhold 2"/>
          <p:cNvSpPr>
            <a:spLocks noGrp="1"/>
          </p:cNvSpPr>
          <p:nvPr>
            <p:ph sz="half" idx="1"/>
          </p:nvPr>
        </p:nvSpPr>
        <p:spPr>
          <a:xfrm>
            <a:off x="1141709" y="1600200"/>
            <a:ext cx="4876800"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da-DK" noProof="0" smtClean="0"/>
              <a:t>Rediger typografien i masterens</a:t>
            </a:r>
          </a:p>
          <a:p>
            <a:pPr lvl="1" rtl="0"/>
            <a:r>
              <a:rPr lang="da-DK" noProof="0" smtClean="0"/>
              <a:t>Andet niveau</a:t>
            </a:r>
          </a:p>
          <a:p>
            <a:pPr lvl="2" rtl="0"/>
            <a:r>
              <a:rPr lang="da-DK" noProof="0" smtClean="0"/>
              <a:t>Tredje niveau</a:t>
            </a:r>
          </a:p>
          <a:p>
            <a:pPr lvl="3" rtl="0"/>
            <a:r>
              <a:rPr lang="da-DK" noProof="0" smtClean="0"/>
              <a:t>Fjerde niveau</a:t>
            </a:r>
          </a:p>
          <a:p>
            <a:pPr lvl="4" rtl="0"/>
            <a:r>
              <a:rPr lang="da-DK" noProof="0" smtClean="0"/>
              <a:t>Femte niveau</a:t>
            </a:r>
            <a:endParaRPr lang="da-DK" noProof="0" dirty="0"/>
          </a:p>
        </p:txBody>
      </p:sp>
      <p:sp>
        <p:nvSpPr>
          <p:cNvPr id="4" name="Pladsholder til indhold 3"/>
          <p:cNvSpPr>
            <a:spLocks noGrp="1"/>
          </p:cNvSpPr>
          <p:nvPr>
            <p:ph sz="half" idx="2"/>
          </p:nvPr>
        </p:nvSpPr>
        <p:spPr>
          <a:xfrm>
            <a:off x="6095999" y="1600200"/>
            <a:ext cx="4876800"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da-DK" noProof="0" smtClean="0"/>
              <a:t>Rediger typografien i masterens</a:t>
            </a:r>
          </a:p>
          <a:p>
            <a:pPr lvl="1" rtl="0"/>
            <a:r>
              <a:rPr lang="da-DK" noProof="0" smtClean="0"/>
              <a:t>Andet niveau</a:t>
            </a:r>
          </a:p>
          <a:p>
            <a:pPr lvl="2" rtl="0"/>
            <a:r>
              <a:rPr lang="da-DK" noProof="0" smtClean="0"/>
              <a:t>Tredje niveau</a:t>
            </a:r>
          </a:p>
          <a:p>
            <a:pPr lvl="3" rtl="0"/>
            <a:r>
              <a:rPr lang="da-DK" noProof="0" smtClean="0"/>
              <a:t>Fjerde niveau</a:t>
            </a:r>
          </a:p>
          <a:p>
            <a:pPr lvl="4" rtl="0"/>
            <a:r>
              <a:rPr lang="da-DK" noProof="0" smtClean="0"/>
              <a:t>Femte niveau</a:t>
            </a:r>
            <a:endParaRPr lang="da-DK" noProof="0" dirty="0"/>
          </a:p>
        </p:txBody>
      </p:sp>
      <p:sp>
        <p:nvSpPr>
          <p:cNvPr id="6" name="Pladsholder til sidefod 5"/>
          <p:cNvSpPr>
            <a:spLocks noGrp="1"/>
          </p:cNvSpPr>
          <p:nvPr>
            <p:ph type="ftr" sz="quarter" idx="11"/>
          </p:nvPr>
        </p:nvSpPr>
        <p:spPr/>
        <p:txBody>
          <a:bodyPr rtlCol="0"/>
          <a:lstStyle/>
          <a:p>
            <a:pPr rtl="0"/>
            <a:r>
              <a:rPr lang="da-DK" noProof="0" dirty="0" smtClean="0"/>
              <a:t>Tilføj en sidefod</a:t>
            </a:r>
            <a:endParaRPr lang="da-DK" noProof="0" dirty="0"/>
          </a:p>
        </p:txBody>
      </p:sp>
      <p:sp>
        <p:nvSpPr>
          <p:cNvPr id="5" name="Pladsholder til dato 4"/>
          <p:cNvSpPr>
            <a:spLocks noGrp="1"/>
          </p:cNvSpPr>
          <p:nvPr>
            <p:ph type="dt" sz="half" idx="10"/>
          </p:nvPr>
        </p:nvSpPr>
        <p:spPr/>
        <p:txBody>
          <a:bodyPr rtlCol="0"/>
          <a:lstStyle/>
          <a:p>
            <a:pPr rtl="0"/>
            <a:fld id="{4AF78720-E8B4-4C93-AEAD-2531A1D01A34}" type="datetime1">
              <a:rPr lang="da-DK" noProof="0" smtClean="0"/>
              <a:t>20-07-2022</a:t>
            </a:fld>
            <a:endParaRPr lang="da-DK" noProof="0" dirty="0"/>
          </a:p>
        </p:txBody>
      </p:sp>
      <p:sp>
        <p:nvSpPr>
          <p:cNvPr id="7" name="Pladsholder til slidenummer 6"/>
          <p:cNvSpPr>
            <a:spLocks noGrp="1"/>
          </p:cNvSpPr>
          <p:nvPr>
            <p:ph type="sldNum" sz="quarter" idx="12"/>
          </p:nvPr>
        </p:nvSpPr>
        <p:spPr/>
        <p:txBody>
          <a:bodyPr rtlCol="0"/>
          <a:lstStyle/>
          <a:p>
            <a:pPr rtl="0"/>
            <a:fld id="{34C99D79-8A4B-4031-B1E0-AF26F8EDF2BC}" type="slidenum">
              <a:rPr lang="da-DK" noProof="0"/>
              <a:t>‹nr.›</a:t>
            </a:fld>
            <a:endParaRPr lang="da-DK" noProof="0" dirty="0"/>
          </a:p>
        </p:txBody>
      </p:sp>
    </p:spTree>
    <p:extLst>
      <p:ext uri="{BB962C8B-B14F-4D97-AF65-F5344CB8AC3E}">
        <p14:creationId xmlns:p14="http://schemas.microsoft.com/office/powerpoint/2010/main" val="315500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1141709" y="152400"/>
            <a:ext cx="9753600" cy="1295400"/>
          </a:xfrm>
        </p:spPr>
        <p:txBody>
          <a:bodyPr rtlCol="0"/>
          <a:lstStyle>
            <a:lvl1pPr>
              <a:defRPr/>
            </a:lvl1pPr>
          </a:lstStyle>
          <a:p>
            <a:pPr rtl="0"/>
            <a:r>
              <a:rPr lang="da-DK" noProof="0" smtClean="0"/>
              <a:t>Klik for at redigere i master</a:t>
            </a:r>
            <a:endParaRPr lang="da-DK" noProof="0" dirty="0"/>
          </a:p>
        </p:txBody>
      </p:sp>
      <p:sp>
        <p:nvSpPr>
          <p:cNvPr id="3" name="Pladsholder til tekst 2"/>
          <p:cNvSpPr>
            <a:spLocks noGrp="1"/>
          </p:cNvSpPr>
          <p:nvPr>
            <p:ph type="body" idx="1"/>
          </p:nvPr>
        </p:nvSpPr>
        <p:spPr>
          <a:xfrm>
            <a:off x="1141709" y="1524001"/>
            <a:ext cx="4876800" cy="816429"/>
          </a:xfrm>
        </p:spPr>
        <p:txBody>
          <a:bodyPr rtlCol="0"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da-DK" noProof="0" smtClean="0"/>
              <a:t>Rediger typografien i masterens</a:t>
            </a:r>
          </a:p>
        </p:txBody>
      </p:sp>
      <p:sp>
        <p:nvSpPr>
          <p:cNvPr id="4" name="Pladsholder til indhold 3"/>
          <p:cNvSpPr>
            <a:spLocks noGrp="1"/>
          </p:cNvSpPr>
          <p:nvPr>
            <p:ph sz="half" idx="2"/>
          </p:nvPr>
        </p:nvSpPr>
        <p:spPr>
          <a:xfrm>
            <a:off x="1141709" y="2413001"/>
            <a:ext cx="4876800" cy="3759199"/>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rtl="0"/>
            <a:r>
              <a:rPr lang="da-DK" noProof="0" smtClean="0"/>
              <a:t>Rediger typografien i masterens</a:t>
            </a:r>
          </a:p>
          <a:p>
            <a:pPr lvl="1" rtl="0"/>
            <a:r>
              <a:rPr lang="da-DK" noProof="0" smtClean="0"/>
              <a:t>Andet niveau</a:t>
            </a:r>
          </a:p>
          <a:p>
            <a:pPr lvl="2" rtl="0"/>
            <a:r>
              <a:rPr lang="da-DK" noProof="0" smtClean="0"/>
              <a:t>Tredje niveau</a:t>
            </a:r>
          </a:p>
          <a:p>
            <a:pPr lvl="3" rtl="0"/>
            <a:r>
              <a:rPr lang="da-DK" noProof="0" smtClean="0"/>
              <a:t>Fjerde niveau</a:t>
            </a:r>
          </a:p>
          <a:p>
            <a:pPr lvl="4" rtl="0"/>
            <a:r>
              <a:rPr lang="da-DK" noProof="0" smtClean="0"/>
              <a:t>Femte niveau</a:t>
            </a:r>
            <a:endParaRPr lang="da-DK" noProof="0" dirty="0"/>
          </a:p>
        </p:txBody>
      </p:sp>
      <p:sp>
        <p:nvSpPr>
          <p:cNvPr id="5" name="Pladsholder til tekst 4"/>
          <p:cNvSpPr>
            <a:spLocks noGrp="1"/>
          </p:cNvSpPr>
          <p:nvPr>
            <p:ph type="body" sz="quarter" idx="3"/>
          </p:nvPr>
        </p:nvSpPr>
        <p:spPr>
          <a:xfrm>
            <a:off x="6095999" y="1524001"/>
            <a:ext cx="4876800" cy="816429"/>
          </a:xfrm>
        </p:spPr>
        <p:txBody>
          <a:bodyPr rtlCol="0"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da-DK" noProof="0" smtClean="0"/>
              <a:t>Rediger typografien i masterens</a:t>
            </a:r>
          </a:p>
        </p:txBody>
      </p:sp>
      <p:sp>
        <p:nvSpPr>
          <p:cNvPr id="6" name="Pladsholder til indhold 5"/>
          <p:cNvSpPr>
            <a:spLocks noGrp="1"/>
          </p:cNvSpPr>
          <p:nvPr>
            <p:ph sz="quarter" idx="4"/>
          </p:nvPr>
        </p:nvSpPr>
        <p:spPr>
          <a:xfrm>
            <a:off x="6095999" y="2413001"/>
            <a:ext cx="4876800" cy="3759199"/>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rtl="0"/>
            <a:r>
              <a:rPr lang="da-DK" noProof="0" smtClean="0"/>
              <a:t>Rediger typografien i masterens</a:t>
            </a:r>
          </a:p>
          <a:p>
            <a:pPr lvl="1" rtl="0"/>
            <a:r>
              <a:rPr lang="da-DK" noProof="0" smtClean="0"/>
              <a:t>Andet niveau</a:t>
            </a:r>
          </a:p>
          <a:p>
            <a:pPr lvl="2" rtl="0"/>
            <a:r>
              <a:rPr lang="da-DK" noProof="0" smtClean="0"/>
              <a:t>Tredje niveau</a:t>
            </a:r>
          </a:p>
          <a:p>
            <a:pPr lvl="3" rtl="0"/>
            <a:r>
              <a:rPr lang="da-DK" noProof="0" smtClean="0"/>
              <a:t>Fjerde niveau</a:t>
            </a:r>
          </a:p>
          <a:p>
            <a:pPr lvl="4" rtl="0"/>
            <a:r>
              <a:rPr lang="da-DK" noProof="0" smtClean="0"/>
              <a:t>Femte niveau</a:t>
            </a:r>
            <a:endParaRPr lang="da-DK" noProof="0" dirty="0"/>
          </a:p>
        </p:txBody>
      </p:sp>
      <p:sp>
        <p:nvSpPr>
          <p:cNvPr id="8" name="Pladsholder til sidefod 7"/>
          <p:cNvSpPr>
            <a:spLocks noGrp="1"/>
          </p:cNvSpPr>
          <p:nvPr>
            <p:ph type="ftr" sz="quarter" idx="11"/>
          </p:nvPr>
        </p:nvSpPr>
        <p:spPr/>
        <p:txBody>
          <a:bodyPr rtlCol="0"/>
          <a:lstStyle/>
          <a:p>
            <a:pPr rtl="0"/>
            <a:r>
              <a:rPr lang="da-DK" noProof="0" dirty="0" smtClean="0"/>
              <a:t>Tilføj en sidefod</a:t>
            </a:r>
            <a:endParaRPr lang="da-DK" noProof="0" dirty="0"/>
          </a:p>
        </p:txBody>
      </p:sp>
      <p:sp>
        <p:nvSpPr>
          <p:cNvPr id="7" name="Pladsholder til dato 6"/>
          <p:cNvSpPr>
            <a:spLocks noGrp="1"/>
          </p:cNvSpPr>
          <p:nvPr>
            <p:ph type="dt" sz="half" idx="10"/>
          </p:nvPr>
        </p:nvSpPr>
        <p:spPr/>
        <p:txBody>
          <a:bodyPr rtlCol="0"/>
          <a:lstStyle/>
          <a:p>
            <a:pPr rtl="0"/>
            <a:fld id="{3BA6479B-7DDA-47F9-B616-C450B4971F80}" type="datetime1">
              <a:rPr lang="da-DK" noProof="0" smtClean="0"/>
              <a:t>20-07-2022</a:t>
            </a:fld>
            <a:endParaRPr lang="da-DK" noProof="0" dirty="0"/>
          </a:p>
        </p:txBody>
      </p:sp>
      <p:sp>
        <p:nvSpPr>
          <p:cNvPr id="9" name="Pladsholder til slidenummer 8"/>
          <p:cNvSpPr>
            <a:spLocks noGrp="1"/>
          </p:cNvSpPr>
          <p:nvPr>
            <p:ph type="sldNum" sz="quarter" idx="12"/>
          </p:nvPr>
        </p:nvSpPr>
        <p:spPr/>
        <p:txBody>
          <a:bodyPr rtlCol="0"/>
          <a:lstStyle/>
          <a:p>
            <a:pPr rtl="0"/>
            <a:fld id="{34C99D79-8A4B-4031-B1E0-AF26F8EDF2BC}" type="slidenum">
              <a:rPr lang="da-DK" noProof="0"/>
              <a:t>‹nr.›</a:t>
            </a:fld>
            <a:endParaRPr lang="da-DK" noProof="0" dirty="0"/>
          </a:p>
        </p:txBody>
      </p:sp>
    </p:spTree>
    <p:extLst>
      <p:ext uri="{BB962C8B-B14F-4D97-AF65-F5344CB8AC3E}">
        <p14:creationId xmlns:p14="http://schemas.microsoft.com/office/powerpoint/2010/main" val="35223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a-DK" noProof="0" smtClean="0"/>
              <a:t>Klik for at redigere i master</a:t>
            </a:r>
            <a:endParaRPr lang="da-DK" noProof="0" dirty="0"/>
          </a:p>
        </p:txBody>
      </p:sp>
      <p:sp>
        <p:nvSpPr>
          <p:cNvPr id="4" name="Pladsholder til sidefod 3"/>
          <p:cNvSpPr>
            <a:spLocks noGrp="1"/>
          </p:cNvSpPr>
          <p:nvPr>
            <p:ph type="ftr" sz="quarter" idx="11"/>
          </p:nvPr>
        </p:nvSpPr>
        <p:spPr/>
        <p:txBody>
          <a:bodyPr rtlCol="0"/>
          <a:lstStyle/>
          <a:p>
            <a:pPr rtl="0"/>
            <a:r>
              <a:rPr lang="da-DK" noProof="0" dirty="0" smtClean="0"/>
              <a:t>Tilføj en sidefod</a:t>
            </a:r>
            <a:endParaRPr lang="da-DK" noProof="0" dirty="0"/>
          </a:p>
        </p:txBody>
      </p:sp>
      <p:sp>
        <p:nvSpPr>
          <p:cNvPr id="3" name="Pladsholder til dato 2"/>
          <p:cNvSpPr>
            <a:spLocks noGrp="1"/>
          </p:cNvSpPr>
          <p:nvPr>
            <p:ph type="dt" sz="half" idx="10"/>
          </p:nvPr>
        </p:nvSpPr>
        <p:spPr/>
        <p:txBody>
          <a:bodyPr rtlCol="0"/>
          <a:lstStyle/>
          <a:p>
            <a:pPr rtl="0"/>
            <a:fld id="{6DC5C548-6A59-469B-A6D5-A5D64E0EC259}" type="datetime1">
              <a:rPr lang="da-DK" noProof="0" smtClean="0"/>
              <a:t>20-07-2022</a:t>
            </a:fld>
            <a:endParaRPr lang="da-DK" noProof="0" dirty="0"/>
          </a:p>
        </p:txBody>
      </p:sp>
      <p:sp>
        <p:nvSpPr>
          <p:cNvPr id="5" name="Pladsholder til slidenummer 4"/>
          <p:cNvSpPr>
            <a:spLocks noGrp="1"/>
          </p:cNvSpPr>
          <p:nvPr>
            <p:ph type="sldNum" sz="quarter" idx="12"/>
          </p:nvPr>
        </p:nvSpPr>
        <p:spPr/>
        <p:txBody>
          <a:bodyPr rtlCol="0"/>
          <a:lstStyle/>
          <a:p>
            <a:pPr rtl="0"/>
            <a:fld id="{34C99D79-8A4B-4031-B1E0-AF26F8EDF2BC}" type="slidenum">
              <a:rPr lang="da-DK" noProof="0"/>
              <a:t>‹nr.›</a:t>
            </a:fld>
            <a:endParaRPr lang="da-DK" noProof="0" dirty="0"/>
          </a:p>
        </p:txBody>
      </p:sp>
    </p:spTree>
    <p:extLst>
      <p:ext uri="{BB962C8B-B14F-4D97-AF65-F5344CB8AC3E}">
        <p14:creationId xmlns:p14="http://schemas.microsoft.com/office/powerpoint/2010/main" val="192228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grpSp>
        <p:nvGrpSpPr>
          <p:cNvPr id="8" name="bundgrafik"/>
          <p:cNvGrpSpPr/>
          <p:nvPr/>
        </p:nvGrpSpPr>
        <p:grpSpPr>
          <a:xfrm>
            <a:off x="1" y="5409217"/>
            <a:ext cx="12192000" cy="1462483"/>
            <a:chOff x="0" y="4056912"/>
            <a:chExt cx="9144000" cy="1096862"/>
          </a:xfrm>
        </p:grpSpPr>
        <p:sp>
          <p:nvSpPr>
            <p:cNvPr id="9" name="Kombinationstegning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1800" noProof="0" dirty="0"/>
            </a:p>
          </p:txBody>
        </p:sp>
        <p:sp>
          <p:nvSpPr>
            <p:cNvPr id="10" name="Rektangel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da-DK" sz="1800" noProof="0" dirty="0"/>
            </a:p>
          </p:txBody>
        </p:sp>
      </p:grpSp>
      <p:sp>
        <p:nvSpPr>
          <p:cNvPr id="3" name="Pladsholder til sidefod 2"/>
          <p:cNvSpPr>
            <a:spLocks noGrp="1"/>
          </p:cNvSpPr>
          <p:nvPr>
            <p:ph type="ftr" sz="quarter" idx="11"/>
          </p:nvPr>
        </p:nvSpPr>
        <p:spPr/>
        <p:txBody>
          <a:bodyPr rtlCol="0"/>
          <a:lstStyle/>
          <a:p>
            <a:pPr rtl="0"/>
            <a:r>
              <a:rPr lang="da-DK" noProof="0" dirty="0" smtClean="0"/>
              <a:t>Tilføj en sidefod</a:t>
            </a:r>
            <a:endParaRPr lang="da-DK" noProof="0" dirty="0"/>
          </a:p>
        </p:txBody>
      </p:sp>
      <p:sp>
        <p:nvSpPr>
          <p:cNvPr id="2" name="Pladsholder til dato 1"/>
          <p:cNvSpPr>
            <a:spLocks noGrp="1"/>
          </p:cNvSpPr>
          <p:nvPr>
            <p:ph type="dt" sz="half" idx="10"/>
          </p:nvPr>
        </p:nvSpPr>
        <p:spPr/>
        <p:txBody>
          <a:bodyPr rtlCol="0"/>
          <a:lstStyle/>
          <a:p>
            <a:pPr rtl="0"/>
            <a:fld id="{0068D92A-FA7C-4F72-9CA9-B103C3B479A4}" type="datetime1">
              <a:rPr lang="da-DK" noProof="0" smtClean="0"/>
              <a:t>20-07-2022</a:t>
            </a:fld>
            <a:endParaRPr lang="da-DK" noProof="0" dirty="0"/>
          </a:p>
        </p:txBody>
      </p:sp>
      <p:sp>
        <p:nvSpPr>
          <p:cNvPr id="4" name="Pladsholder til slidenummer 3"/>
          <p:cNvSpPr>
            <a:spLocks noGrp="1"/>
          </p:cNvSpPr>
          <p:nvPr>
            <p:ph type="sldNum" sz="quarter" idx="12"/>
          </p:nvPr>
        </p:nvSpPr>
        <p:spPr/>
        <p:txBody>
          <a:bodyPr rtlCol="0"/>
          <a:lstStyle/>
          <a:p>
            <a:pPr rtl="0"/>
            <a:fld id="{34C99D79-8A4B-4031-B1E0-AF26F8EDF2BC}" type="slidenum">
              <a:rPr lang="da-DK" noProof="0"/>
              <a:t>‹nr.›</a:t>
            </a:fld>
            <a:endParaRPr lang="da-DK" noProof="0" dirty="0"/>
          </a:p>
        </p:txBody>
      </p:sp>
    </p:spTree>
    <p:extLst>
      <p:ext uri="{BB962C8B-B14F-4D97-AF65-F5344CB8AC3E}">
        <p14:creationId xmlns:p14="http://schemas.microsoft.com/office/powerpoint/2010/main" val="99821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b">
            <a:normAutofit/>
          </a:bodyPr>
          <a:lstStyle>
            <a:lvl1pPr algn="l">
              <a:defRPr sz="3600" b="0"/>
            </a:lvl1pPr>
          </a:lstStyle>
          <a:p>
            <a:pPr rtl="0"/>
            <a:r>
              <a:rPr lang="da-DK" noProof="0" smtClean="0"/>
              <a:t>Klik for at redigere i master</a:t>
            </a:r>
            <a:endParaRPr lang="da-DK" noProof="0" dirty="0"/>
          </a:p>
        </p:txBody>
      </p:sp>
      <p:sp>
        <p:nvSpPr>
          <p:cNvPr id="3" name="Pladsholder til indhold 2"/>
          <p:cNvSpPr>
            <a:spLocks noGrp="1"/>
          </p:cNvSpPr>
          <p:nvPr>
            <p:ph idx="1"/>
          </p:nvPr>
        </p:nvSpPr>
        <p:spPr>
          <a:xfrm>
            <a:off x="4876800" y="1600200"/>
            <a:ext cx="6096001"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da-DK" noProof="0" smtClean="0"/>
              <a:t>Rediger typografien i masterens</a:t>
            </a:r>
          </a:p>
          <a:p>
            <a:pPr lvl="1" rtl="0"/>
            <a:r>
              <a:rPr lang="da-DK" noProof="0" smtClean="0"/>
              <a:t>Andet niveau</a:t>
            </a:r>
          </a:p>
          <a:p>
            <a:pPr lvl="2" rtl="0"/>
            <a:r>
              <a:rPr lang="da-DK" noProof="0" smtClean="0"/>
              <a:t>Tredje niveau</a:t>
            </a:r>
          </a:p>
          <a:p>
            <a:pPr lvl="3" rtl="0"/>
            <a:r>
              <a:rPr lang="da-DK" noProof="0" smtClean="0"/>
              <a:t>Fjerde niveau</a:t>
            </a:r>
          </a:p>
          <a:p>
            <a:pPr lvl="4" rtl="0"/>
            <a:r>
              <a:rPr lang="da-DK" noProof="0" smtClean="0"/>
              <a:t>Femte niveau</a:t>
            </a:r>
            <a:endParaRPr lang="da-DK" noProof="0" dirty="0"/>
          </a:p>
        </p:txBody>
      </p:sp>
      <p:sp>
        <p:nvSpPr>
          <p:cNvPr id="4" name="Pladsholder til tekst 3"/>
          <p:cNvSpPr>
            <a:spLocks noGrp="1"/>
          </p:cNvSpPr>
          <p:nvPr>
            <p:ph type="body" sz="half" idx="2"/>
          </p:nvPr>
        </p:nvSpPr>
        <p:spPr>
          <a:xfrm>
            <a:off x="1219200" y="1600202"/>
            <a:ext cx="3454400" cy="4571999"/>
          </a:xfrm>
        </p:spPr>
        <p:txBody>
          <a:bodyPr rtlCol="0">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da-DK" noProof="0" smtClean="0"/>
              <a:t>Rediger typografien i masterens</a:t>
            </a:r>
          </a:p>
        </p:txBody>
      </p:sp>
      <p:sp>
        <p:nvSpPr>
          <p:cNvPr id="6" name="Pladsholder til sidefod 5"/>
          <p:cNvSpPr>
            <a:spLocks noGrp="1"/>
          </p:cNvSpPr>
          <p:nvPr>
            <p:ph type="ftr" sz="quarter" idx="11"/>
          </p:nvPr>
        </p:nvSpPr>
        <p:spPr/>
        <p:txBody>
          <a:bodyPr rtlCol="0"/>
          <a:lstStyle/>
          <a:p>
            <a:pPr rtl="0"/>
            <a:r>
              <a:rPr lang="da-DK" noProof="0" dirty="0" smtClean="0"/>
              <a:t>Tilføj en sidefod</a:t>
            </a:r>
            <a:endParaRPr lang="da-DK" noProof="0" dirty="0"/>
          </a:p>
        </p:txBody>
      </p:sp>
      <p:sp>
        <p:nvSpPr>
          <p:cNvPr id="5" name="Pladsholder til dato 4"/>
          <p:cNvSpPr>
            <a:spLocks noGrp="1"/>
          </p:cNvSpPr>
          <p:nvPr>
            <p:ph type="dt" sz="half" idx="10"/>
          </p:nvPr>
        </p:nvSpPr>
        <p:spPr/>
        <p:txBody>
          <a:bodyPr rtlCol="0"/>
          <a:lstStyle/>
          <a:p>
            <a:pPr rtl="0"/>
            <a:fld id="{4FDCC635-85C9-488D-BC71-2B3D0C615719}" type="datetime1">
              <a:rPr lang="da-DK" noProof="0" smtClean="0"/>
              <a:t>20-07-2022</a:t>
            </a:fld>
            <a:endParaRPr lang="da-DK" noProof="0" dirty="0"/>
          </a:p>
        </p:txBody>
      </p:sp>
      <p:sp>
        <p:nvSpPr>
          <p:cNvPr id="7" name="Pladsholder til slidenummer 6"/>
          <p:cNvSpPr>
            <a:spLocks noGrp="1"/>
          </p:cNvSpPr>
          <p:nvPr>
            <p:ph type="sldNum" sz="quarter" idx="12"/>
          </p:nvPr>
        </p:nvSpPr>
        <p:spPr/>
        <p:txBody>
          <a:bodyPr rtlCol="0"/>
          <a:lstStyle/>
          <a:p>
            <a:pPr rtl="0"/>
            <a:fld id="{34C99D79-8A4B-4031-B1E0-AF26F8EDF2BC}" type="slidenum">
              <a:rPr lang="da-DK" noProof="0"/>
              <a:t>‹nr.›</a:t>
            </a:fld>
            <a:endParaRPr lang="da-DK" noProof="0" dirty="0"/>
          </a:p>
        </p:txBody>
      </p:sp>
    </p:spTree>
    <p:extLst>
      <p:ext uri="{BB962C8B-B14F-4D97-AF65-F5344CB8AC3E}">
        <p14:creationId xmlns:p14="http://schemas.microsoft.com/office/powerpoint/2010/main" val="80426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E71710C2-F3FA-4945-BB56-C32C0E18E991}" type="datetimeFigureOut">
              <a:rPr lang="da-DK" smtClean="0"/>
              <a:t>20-07-2022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955969B6-6D8B-4D43-A68C-6C0778552824}" type="slidenum">
              <a:rPr lang="da-DK" smtClean="0"/>
              <a:t>‹nr.›</a:t>
            </a:fld>
            <a:endParaRPr lang="da-DK"/>
          </a:p>
        </p:txBody>
      </p:sp>
    </p:spTree>
    <p:extLst>
      <p:ext uri="{BB962C8B-B14F-4D97-AF65-F5344CB8AC3E}">
        <p14:creationId xmlns:p14="http://schemas.microsoft.com/office/powerpoint/2010/main" val="4262038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b">
            <a:normAutofit/>
          </a:bodyPr>
          <a:lstStyle>
            <a:lvl1pPr algn="l">
              <a:defRPr sz="3600" b="0"/>
            </a:lvl1pPr>
          </a:lstStyle>
          <a:p>
            <a:pPr rtl="0"/>
            <a:r>
              <a:rPr lang="da-DK" noProof="0" smtClean="0"/>
              <a:t>Klik for at redigere i master</a:t>
            </a:r>
            <a:endParaRPr lang="da-DK" noProof="0" dirty="0"/>
          </a:p>
        </p:txBody>
      </p:sp>
      <p:sp>
        <p:nvSpPr>
          <p:cNvPr id="3" name="Pladsholder til billede 2" descr="En tom pladsholder til at tilføje et billede. Klik på pladsholderen, og vælg det billede, du vil tilføje"/>
          <p:cNvSpPr>
            <a:spLocks noGrp="1"/>
          </p:cNvSpPr>
          <p:nvPr>
            <p:ph type="pic" idx="1"/>
          </p:nvPr>
        </p:nvSpPr>
        <p:spPr>
          <a:xfrm>
            <a:off x="1219205" y="1600200"/>
            <a:ext cx="6705596" cy="3657600"/>
          </a:xfrm>
          <a:prstGeom prst="roundRect">
            <a:avLst>
              <a:gd name="adj" fmla="val 3098"/>
            </a:avLst>
          </a:prstGeom>
        </p:spPr>
        <p:txBody>
          <a:bodyPr rtlCol="0">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da-DK" noProof="0" smtClean="0"/>
              <a:t>Klik på ikonet for at tilføje et billede</a:t>
            </a:r>
            <a:endParaRPr lang="da-DK" noProof="0" dirty="0"/>
          </a:p>
        </p:txBody>
      </p:sp>
      <p:sp>
        <p:nvSpPr>
          <p:cNvPr id="4" name="Pladsholder til tekst 3"/>
          <p:cNvSpPr>
            <a:spLocks noGrp="1"/>
          </p:cNvSpPr>
          <p:nvPr>
            <p:ph type="body" sz="half" idx="2"/>
          </p:nvPr>
        </p:nvSpPr>
        <p:spPr>
          <a:xfrm>
            <a:off x="8128000" y="1600200"/>
            <a:ext cx="2844800" cy="3759200"/>
          </a:xfrm>
        </p:spPr>
        <p:txBody>
          <a:bodyPr rtlCol="0"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da-DK" noProof="0" smtClean="0"/>
              <a:t>Rediger typografien i masterens</a:t>
            </a:r>
          </a:p>
        </p:txBody>
      </p:sp>
      <p:sp>
        <p:nvSpPr>
          <p:cNvPr id="6" name="Pladsholder til sidefod 5"/>
          <p:cNvSpPr>
            <a:spLocks noGrp="1"/>
          </p:cNvSpPr>
          <p:nvPr>
            <p:ph type="ftr" sz="quarter" idx="11"/>
          </p:nvPr>
        </p:nvSpPr>
        <p:spPr/>
        <p:txBody>
          <a:bodyPr rtlCol="0"/>
          <a:lstStyle/>
          <a:p>
            <a:pPr rtl="0"/>
            <a:r>
              <a:rPr lang="da-DK" noProof="0" dirty="0" smtClean="0"/>
              <a:t>Tilføj en sidefod</a:t>
            </a:r>
            <a:endParaRPr lang="da-DK" noProof="0" dirty="0"/>
          </a:p>
        </p:txBody>
      </p:sp>
      <p:sp>
        <p:nvSpPr>
          <p:cNvPr id="5" name="Pladsholder til dato 4"/>
          <p:cNvSpPr>
            <a:spLocks noGrp="1"/>
          </p:cNvSpPr>
          <p:nvPr>
            <p:ph type="dt" sz="half" idx="10"/>
          </p:nvPr>
        </p:nvSpPr>
        <p:spPr/>
        <p:txBody>
          <a:bodyPr rtlCol="0"/>
          <a:lstStyle/>
          <a:p>
            <a:pPr rtl="0"/>
            <a:fld id="{3071E3EF-BBB8-496F-B86B-1068841865FD}" type="datetime1">
              <a:rPr lang="da-DK" noProof="0" smtClean="0"/>
              <a:t>20-07-2022</a:t>
            </a:fld>
            <a:endParaRPr lang="da-DK" noProof="0" dirty="0"/>
          </a:p>
        </p:txBody>
      </p:sp>
      <p:sp>
        <p:nvSpPr>
          <p:cNvPr id="7" name="Pladsholder til slidenummer 6"/>
          <p:cNvSpPr>
            <a:spLocks noGrp="1"/>
          </p:cNvSpPr>
          <p:nvPr>
            <p:ph type="sldNum" sz="quarter" idx="12"/>
          </p:nvPr>
        </p:nvSpPr>
        <p:spPr/>
        <p:txBody>
          <a:bodyPr rtlCol="0"/>
          <a:lstStyle/>
          <a:p>
            <a:pPr rtl="0"/>
            <a:fld id="{34C99D79-8A4B-4031-B1E0-AF26F8EDF2BC}" type="slidenum">
              <a:rPr lang="da-DK" noProof="0"/>
              <a:t>‹nr.›</a:t>
            </a:fld>
            <a:endParaRPr lang="da-DK" noProof="0" dirty="0"/>
          </a:p>
        </p:txBody>
      </p:sp>
    </p:spTree>
    <p:extLst>
      <p:ext uri="{BB962C8B-B14F-4D97-AF65-F5344CB8AC3E}">
        <p14:creationId xmlns:p14="http://schemas.microsoft.com/office/powerpoint/2010/main" val="157267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a-DK" noProof="0" smtClean="0"/>
              <a:t>Klik for at redigere i master</a:t>
            </a:r>
            <a:endParaRPr lang="da-DK" noProof="0" dirty="0"/>
          </a:p>
        </p:txBody>
      </p:sp>
      <p:sp>
        <p:nvSpPr>
          <p:cNvPr id="3" name="Pladsholder til lodret tekst 2"/>
          <p:cNvSpPr>
            <a:spLocks noGrp="1"/>
          </p:cNvSpPr>
          <p:nvPr>
            <p:ph type="body" orient="vert" idx="1"/>
          </p:nvPr>
        </p:nvSpPr>
        <p:spPr/>
        <p:txBody>
          <a:bodyPr vert="eaVert" rtlCol="0"/>
          <a:lstStyle>
            <a:lvl5pPr>
              <a:defRPr/>
            </a:lvl5pPr>
            <a:lvl6pPr>
              <a:defRPr/>
            </a:lvl6pPr>
            <a:lvl7pPr>
              <a:defRPr/>
            </a:lvl7pPr>
            <a:lvl8pPr>
              <a:defRPr baseline="0"/>
            </a:lvl8pPr>
            <a:lvl9pPr>
              <a:defRPr baseline="0"/>
            </a:lvl9pPr>
          </a:lstStyle>
          <a:p>
            <a:pPr lvl="0" rtl="0"/>
            <a:r>
              <a:rPr lang="da-DK" noProof="0" smtClean="0"/>
              <a:t>Rediger typografien i masterens</a:t>
            </a:r>
          </a:p>
          <a:p>
            <a:pPr lvl="1" rtl="0"/>
            <a:r>
              <a:rPr lang="da-DK" noProof="0" smtClean="0"/>
              <a:t>Andet niveau</a:t>
            </a:r>
          </a:p>
          <a:p>
            <a:pPr lvl="2" rtl="0"/>
            <a:r>
              <a:rPr lang="da-DK" noProof="0" smtClean="0"/>
              <a:t>Tredje niveau</a:t>
            </a:r>
          </a:p>
          <a:p>
            <a:pPr lvl="3" rtl="0"/>
            <a:r>
              <a:rPr lang="da-DK" noProof="0" smtClean="0"/>
              <a:t>Fjerde niveau</a:t>
            </a:r>
          </a:p>
          <a:p>
            <a:pPr lvl="4" rtl="0"/>
            <a:r>
              <a:rPr lang="da-DK" noProof="0" smtClean="0"/>
              <a:t>Femte niveau</a:t>
            </a:r>
            <a:endParaRPr lang="da-DK" noProof="0" dirty="0"/>
          </a:p>
        </p:txBody>
      </p:sp>
      <p:sp>
        <p:nvSpPr>
          <p:cNvPr id="5" name="Pladsholder til sidefod 4"/>
          <p:cNvSpPr>
            <a:spLocks noGrp="1"/>
          </p:cNvSpPr>
          <p:nvPr>
            <p:ph type="ftr" sz="quarter" idx="11"/>
          </p:nvPr>
        </p:nvSpPr>
        <p:spPr/>
        <p:txBody>
          <a:bodyPr rtlCol="0"/>
          <a:lstStyle/>
          <a:p>
            <a:pPr rtl="0"/>
            <a:r>
              <a:rPr lang="da-DK" noProof="0" dirty="0" smtClean="0"/>
              <a:t>Tilføj en sidefod</a:t>
            </a:r>
            <a:endParaRPr lang="da-DK" noProof="0" dirty="0"/>
          </a:p>
        </p:txBody>
      </p:sp>
      <p:sp>
        <p:nvSpPr>
          <p:cNvPr id="4" name="Pladsholder til dato 3"/>
          <p:cNvSpPr>
            <a:spLocks noGrp="1"/>
          </p:cNvSpPr>
          <p:nvPr>
            <p:ph type="dt" sz="half" idx="10"/>
          </p:nvPr>
        </p:nvSpPr>
        <p:spPr/>
        <p:txBody>
          <a:bodyPr rtlCol="0"/>
          <a:lstStyle/>
          <a:p>
            <a:pPr rtl="0"/>
            <a:fld id="{1A03F4CF-2BF6-4A21-8DC8-63CA8F4BFC56}" type="datetime1">
              <a:rPr lang="da-DK" noProof="0" smtClean="0"/>
              <a:t>20-07-2022</a:t>
            </a:fld>
            <a:endParaRPr lang="da-DK" noProof="0" dirty="0"/>
          </a:p>
        </p:txBody>
      </p:sp>
      <p:sp>
        <p:nvSpPr>
          <p:cNvPr id="6" name="Pladsholder til slidenummer 5"/>
          <p:cNvSpPr>
            <a:spLocks noGrp="1"/>
          </p:cNvSpPr>
          <p:nvPr>
            <p:ph type="sldNum" sz="quarter" idx="12"/>
          </p:nvPr>
        </p:nvSpPr>
        <p:spPr/>
        <p:txBody>
          <a:bodyPr rtlCol="0"/>
          <a:lstStyle/>
          <a:p>
            <a:pPr rtl="0"/>
            <a:fld id="{34C99D79-8A4B-4031-B1E0-AF26F8EDF2BC}" type="slidenum">
              <a:rPr lang="da-DK" noProof="0"/>
              <a:t>‹nr.›</a:t>
            </a:fld>
            <a:endParaRPr lang="da-DK" noProof="0" dirty="0"/>
          </a:p>
        </p:txBody>
      </p:sp>
    </p:spTree>
    <p:extLst>
      <p:ext uri="{BB962C8B-B14F-4D97-AF65-F5344CB8AC3E}">
        <p14:creationId xmlns:p14="http://schemas.microsoft.com/office/powerpoint/2010/main" val="383988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grpSp>
        <p:nvGrpSpPr>
          <p:cNvPr id="7" name="firkanter"/>
          <p:cNvGrpSpPr/>
          <p:nvPr/>
        </p:nvGrpSpPr>
        <p:grpSpPr>
          <a:xfrm rot="5400000">
            <a:off x="9585642" y="233796"/>
            <a:ext cx="1063300" cy="524183"/>
            <a:chOff x="0" y="452558"/>
            <a:chExt cx="914400" cy="524182"/>
          </a:xfrm>
        </p:grpSpPr>
        <p:sp>
          <p:nvSpPr>
            <p:cNvPr id="8" name="Afrundet rektangel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1800" noProof="0" dirty="0"/>
            </a:p>
          </p:txBody>
        </p:sp>
        <p:sp>
          <p:nvSpPr>
            <p:cNvPr id="9" name="Afrundet rektangel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1800" noProof="0" dirty="0"/>
            </a:p>
          </p:txBody>
        </p:sp>
        <p:sp>
          <p:nvSpPr>
            <p:cNvPr id="10" name="Rektangel med afrundet hjørne i samme sid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1800" noProof="0" dirty="0"/>
            </a:p>
          </p:txBody>
        </p:sp>
      </p:grpSp>
      <p:grpSp>
        <p:nvGrpSpPr>
          <p:cNvPr id="15" name="bundgrafik"/>
          <p:cNvGrpSpPr/>
          <p:nvPr/>
        </p:nvGrpSpPr>
        <p:grpSpPr>
          <a:xfrm>
            <a:off x="1" y="5395518"/>
            <a:ext cx="12192000" cy="1462483"/>
            <a:chOff x="0" y="4046638"/>
            <a:chExt cx="9144000" cy="1096862"/>
          </a:xfrm>
        </p:grpSpPr>
        <p:sp>
          <p:nvSpPr>
            <p:cNvPr id="16" name="Kombinationstegning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1800" noProof="0" dirty="0"/>
            </a:p>
          </p:txBody>
        </p:sp>
        <p:sp>
          <p:nvSpPr>
            <p:cNvPr id="17" name="Rektangel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da-DK" sz="1800" noProof="0" dirty="0"/>
            </a:p>
          </p:txBody>
        </p:sp>
      </p:grpSp>
      <p:sp>
        <p:nvSpPr>
          <p:cNvPr id="2" name="Lodret titel 1"/>
          <p:cNvSpPr>
            <a:spLocks noGrp="1"/>
          </p:cNvSpPr>
          <p:nvPr>
            <p:ph type="title" orient="vert"/>
          </p:nvPr>
        </p:nvSpPr>
        <p:spPr>
          <a:xfrm>
            <a:off x="9753600" y="1150515"/>
            <a:ext cx="1828800" cy="5021685"/>
          </a:xfrm>
        </p:spPr>
        <p:txBody>
          <a:bodyPr vert="eaVert" rtlCol="0"/>
          <a:lstStyle/>
          <a:p>
            <a:pPr rtl="0"/>
            <a:r>
              <a:rPr lang="da-DK" noProof="0" smtClean="0"/>
              <a:t>Klik for at redigere i master</a:t>
            </a:r>
            <a:endParaRPr lang="da-DK" noProof="0" dirty="0"/>
          </a:p>
        </p:txBody>
      </p:sp>
      <p:sp>
        <p:nvSpPr>
          <p:cNvPr id="3" name="Pladsholder til lodret tekst 2"/>
          <p:cNvSpPr>
            <a:spLocks noGrp="1"/>
          </p:cNvSpPr>
          <p:nvPr>
            <p:ph type="body" orient="vert" idx="1"/>
          </p:nvPr>
        </p:nvSpPr>
        <p:spPr>
          <a:xfrm>
            <a:off x="1219200" y="1150515"/>
            <a:ext cx="8229600" cy="5021685"/>
          </a:xfrm>
        </p:spPr>
        <p:txBody>
          <a:bodyPr vert="eaVert" rtlCol="0"/>
          <a:lstStyle>
            <a:lvl5pPr>
              <a:defRPr/>
            </a:lvl5pPr>
            <a:lvl6pPr>
              <a:defRPr/>
            </a:lvl6pPr>
            <a:lvl7pPr>
              <a:defRPr/>
            </a:lvl7pPr>
            <a:lvl8pPr>
              <a:defRPr baseline="0"/>
            </a:lvl8pPr>
            <a:lvl9pPr>
              <a:defRPr baseline="0"/>
            </a:lvl9pPr>
          </a:lstStyle>
          <a:p>
            <a:pPr lvl="0" rtl="0"/>
            <a:r>
              <a:rPr lang="da-DK" noProof="0" smtClean="0"/>
              <a:t>Rediger typografien i masterens</a:t>
            </a:r>
          </a:p>
          <a:p>
            <a:pPr lvl="1" rtl="0"/>
            <a:r>
              <a:rPr lang="da-DK" noProof="0" smtClean="0"/>
              <a:t>Andet niveau</a:t>
            </a:r>
          </a:p>
          <a:p>
            <a:pPr lvl="2" rtl="0"/>
            <a:r>
              <a:rPr lang="da-DK" noProof="0" smtClean="0"/>
              <a:t>Tredje niveau</a:t>
            </a:r>
          </a:p>
          <a:p>
            <a:pPr lvl="3" rtl="0"/>
            <a:r>
              <a:rPr lang="da-DK" noProof="0" smtClean="0"/>
              <a:t>Fjerde niveau</a:t>
            </a:r>
          </a:p>
          <a:p>
            <a:pPr lvl="4" rtl="0"/>
            <a:r>
              <a:rPr lang="da-DK" noProof="0" smtClean="0"/>
              <a:t>Femte niveau</a:t>
            </a:r>
            <a:endParaRPr lang="da-DK" noProof="0" dirty="0"/>
          </a:p>
        </p:txBody>
      </p:sp>
      <p:sp>
        <p:nvSpPr>
          <p:cNvPr id="5" name="Pladsholder til sidefod 4"/>
          <p:cNvSpPr>
            <a:spLocks noGrp="1"/>
          </p:cNvSpPr>
          <p:nvPr>
            <p:ph type="ftr" sz="quarter" idx="11"/>
          </p:nvPr>
        </p:nvSpPr>
        <p:spPr/>
        <p:txBody>
          <a:bodyPr rtlCol="0"/>
          <a:lstStyle/>
          <a:p>
            <a:pPr rtl="0"/>
            <a:r>
              <a:rPr lang="da-DK" noProof="0" dirty="0" smtClean="0"/>
              <a:t>Tilføj en sidefod</a:t>
            </a:r>
            <a:endParaRPr lang="da-DK" noProof="0" dirty="0"/>
          </a:p>
        </p:txBody>
      </p:sp>
      <p:sp>
        <p:nvSpPr>
          <p:cNvPr id="4" name="Pladsholder til dato 3"/>
          <p:cNvSpPr>
            <a:spLocks noGrp="1"/>
          </p:cNvSpPr>
          <p:nvPr>
            <p:ph type="dt" sz="half" idx="10"/>
          </p:nvPr>
        </p:nvSpPr>
        <p:spPr/>
        <p:txBody>
          <a:bodyPr rtlCol="0"/>
          <a:lstStyle/>
          <a:p>
            <a:pPr rtl="0"/>
            <a:fld id="{3EFFEE98-5A1F-449F-A1D0-62B896A20728}" type="datetime1">
              <a:rPr lang="da-DK" noProof="0" smtClean="0"/>
              <a:t>20-07-2022</a:t>
            </a:fld>
            <a:endParaRPr lang="da-DK" noProof="0" dirty="0"/>
          </a:p>
        </p:txBody>
      </p:sp>
      <p:sp>
        <p:nvSpPr>
          <p:cNvPr id="6" name="Pladsholder til slidenummer 5"/>
          <p:cNvSpPr>
            <a:spLocks noGrp="1"/>
          </p:cNvSpPr>
          <p:nvPr>
            <p:ph type="sldNum" sz="quarter" idx="12"/>
          </p:nvPr>
        </p:nvSpPr>
        <p:spPr/>
        <p:txBody>
          <a:bodyPr rtlCol="0"/>
          <a:lstStyle/>
          <a:p>
            <a:pPr rtl="0"/>
            <a:fld id="{34C99D79-8A4B-4031-B1E0-AF26F8EDF2BC}" type="slidenum">
              <a:rPr lang="da-DK" noProof="0"/>
              <a:t>‹nr.›</a:t>
            </a:fld>
            <a:endParaRPr lang="da-DK" noProof="0" dirty="0"/>
          </a:p>
        </p:txBody>
      </p:sp>
    </p:spTree>
    <p:extLst>
      <p:ext uri="{BB962C8B-B14F-4D97-AF65-F5344CB8AC3E}">
        <p14:creationId xmlns:p14="http://schemas.microsoft.com/office/powerpoint/2010/main" val="355556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p:txBody>
          <a:bodyPr/>
          <a:lstStyle/>
          <a:p>
            <a:fld id="{E71710C2-F3FA-4945-BB56-C32C0E18E991}" type="datetimeFigureOut">
              <a:rPr lang="da-DK" smtClean="0"/>
              <a:t>20-07-2022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955969B6-6D8B-4D43-A68C-6C0778552824}" type="slidenum">
              <a:rPr lang="da-DK" smtClean="0"/>
              <a:t>‹nr.›</a:t>
            </a:fld>
            <a:endParaRPr lang="da-DK"/>
          </a:p>
        </p:txBody>
      </p:sp>
    </p:spTree>
    <p:extLst>
      <p:ext uri="{BB962C8B-B14F-4D97-AF65-F5344CB8AC3E}">
        <p14:creationId xmlns:p14="http://schemas.microsoft.com/office/powerpoint/2010/main" val="768147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E71710C2-F3FA-4945-BB56-C32C0E18E991}" type="datetimeFigureOut">
              <a:rPr lang="da-DK" smtClean="0"/>
              <a:t>20-07-2022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955969B6-6D8B-4D43-A68C-6C0778552824}" type="slidenum">
              <a:rPr lang="da-DK" smtClean="0"/>
              <a:t>‹nr.›</a:t>
            </a:fld>
            <a:endParaRPr lang="da-DK"/>
          </a:p>
        </p:txBody>
      </p:sp>
    </p:spTree>
    <p:extLst>
      <p:ext uri="{BB962C8B-B14F-4D97-AF65-F5344CB8AC3E}">
        <p14:creationId xmlns:p14="http://schemas.microsoft.com/office/powerpoint/2010/main" val="399101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E71710C2-F3FA-4945-BB56-C32C0E18E991}" type="datetimeFigureOut">
              <a:rPr lang="da-DK" smtClean="0"/>
              <a:t>20-07-2022</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955969B6-6D8B-4D43-A68C-6C0778552824}" type="slidenum">
              <a:rPr lang="da-DK" smtClean="0"/>
              <a:t>‹nr.›</a:t>
            </a:fld>
            <a:endParaRPr lang="da-DK"/>
          </a:p>
        </p:txBody>
      </p:sp>
    </p:spTree>
    <p:extLst>
      <p:ext uri="{BB962C8B-B14F-4D97-AF65-F5344CB8AC3E}">
        <p14:creationId xmlns:p14="http://schemas.microsoft.com/office/powerpoint/2010/main" val="2007313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E71710C2-F3FA-4945-BB56-C32C0E18E991}" type="datetimeFigureOut">
              <a:rPr lang="da-DK" smtClean="0"/>
              <a:t>20-07-2022</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955969B6-6D8B-4D43-A68C-6C0778552824}" type="slidenum">
              <a:rPr lang="da-DK" smtClean="0"/>
              <a:t>‹nr.›</a:t>
            </a:fld>
            <a:endParaRPr lang="da-DK"/>
          </a:p>
        </p:txBody>
      </p:sp>
    </p:spTree>
    <p:extLst>
      <p:ext uri="{BB962C8B-B14F-4D97-AF65-F5344CB8AC3E}">
        <p14:creationId xmlns:p14="http://schemas.microsoft.com/office/powerpoint/2010/main" val="3438234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E71710C2-F3FA-4945-BB56-C32C0E18E991}" type="datetimeFigureOut">
              <a:rPr lang="da-DK" smtClean="0"/>
              <a:t>20-07-2022</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955969B6-6D8B-4D43-A68C-6C0778552824}" type="slidenum">
              <a:rPr lang="da-DK" smtClean="0"/>
              <a:t>‹nr.›</a:t>
            </a:fld>
            <a:endParaRPr lang="da-DK"/>
          </a:p>
        </p:txBody>
      </p:sp>
    </p:spTree>
    <p:extLst>
      <p:ext uri="{BB962C8B-B14F-4D97-AF65-F5344CB8AC3E}">
        <p14:creationId xmlns:p14="http://schemas.microsoft.com/office/powerpoint/2010/main" val="188816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E71710C2-F3FA-4945-BB56-C32C0E18E991}" type="datetimeFigureOut">
              <a:rPr lang="da-DK" smtClean="0"/>
              <a:t>20-07-2022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955969B6-6D8B-4D43-A68C-6C0778552824}" type="slidenum">
              <a:rPr lang="da-DK" smtClean="0"/>
              <a:t>‹nr.›</a:t>
            </a:fld>
            <a:endParaRPr lang="da-DK"/>
          </a:p>
        </p:txBody>
      </p:sp>
    </p:spTree>
    <p:extLst>
      <p:ext uri="{BB962C8B-B14F-4D97-AF65-F5344CB8AC3E}">
        <p14:creationId xmlns:p14="http://schemas.microsoft.com/office/powerpoint/2010/main" val="383664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E71710C2-F3FA-4945-BB56-C32C0E18E991}" type="datetimeFigureOut">
              <a:rPr lang="da-DK" smtClean="0"/>
              <a:t>20-07-2022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955969B6-6D8B-4D43-A68C-6C0778552824}" type="slidenum">
              <a:rPr lang="da-DK" smtClean="0"/>
              <a:t>‹nr.›</a:t>
            </a:fld>
            <a:endParaRPr lang="da-DK"/>
          </a:p>
        </p:txBody>
      </p:sp>
    </p:spTree>
    <p:extLst>
      <p:ext uri="{BB962C8B-B14F-4D97-AF65-F5344CB8AC3E}">
        <p14:creationId xmlns:p14="http://schemas.microsoft.com/office/powerpoint/2010/main" val="1353141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710C2-F3FA-4945-BB56-C32C0E18E991}" type="datetimeFigureOut">
              <a:rPr lang="da-DK" smtClean="0"/>
              <a:t>20-07-2022</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969B6-6D8B-4D43-A68C-6C0778552824}" type="slidenum">
              <a:rPr lang="da-DK" smtClean="0"/>
              <a:t>‹nr.›</a:t>
            </a:fld>
            <a:endParaRPr lang="da-DK"/>
          </a:p>
        </p:txBody>
      </p:sp>
    </p:spTree>
    <p:extLst>
      <p:ext uri="{BB962C8B-B14F-4D97-AF65-F5344CB8AC3E}">
        <p14:creationId xmlns:p14="http://schemas.microsoft.com/office/powerpoint/2010/main" val="3999800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undgrafik"/>
          <p:cNvGrpSpPr/>
          <p:nvPr/>
        </p:nvGrpSpPr>
        <p:grpSpPr>
          <a:xfrm>
            <a:off x="1" y="5409217"/>
            <a:ext cx="12192000" cy="1462483"/>
            <a:chOff x="0" y="4056912"/>
            <a:chExt cx="9144000" cy="1096862"/>
          </a:xfrm>
        </p:grpSpPr>
        <p:sp>
          <p:nvSpPr>
            <p:cNvPr id="21" name="Kombinationstegning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1800" noProof="0" dirty="0"/>
            </a:p>
          </p:txBody>
        </p:sp>
        <p:sp>
          <p:nvSpPr>
            <p:cNvPr id="18" name="Rektangel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da-DK" sz="1800" noProof="0" dirty="0"/>
            </a:p>
          </p:txBody>
        </p:sp>
      </p:grpSp>
      <p:grpSp>
        <p:nvGrpSpPr>
          <p:cNvPr id="7" name="firkanter"/>
          <p:cNvGrpSpPr/>
          <p:nvPr/>
        </p:nvGrpSpPr>
        <p:grpSpPr>
          <a:xfrm>
            <a:off x="1" y="800552"/>
            <a:ext cx="1063300" cy="524183"/>
            <a:chOff x="0" y="452558"/>
            <a:chExt cx="914400" cy="524182"/>
          </a:xfrm>
        </p:grpSpPr>
        <p:sp>
          <p:nvSpPr>
            <p:cNvPr id="8" name="Afrundet rektangel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1800" noProof="0" dirty="0"/>
            </a:p>
          </p:txBody>
        </p:sp>
        <p:sp>
          <p:nvSpPr>
            <p:cNvPr id="9" name="Afrundet rektangel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1800" noProof="0" dirty="0"/>
            </a:p>
          </p:txBody>
        </p:sp>
        <p:sp>
          <p:nvSpPr>
            <p:cNvPr id="10" name="Rektangel med afrundet hjørne i samme sid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1800" noProof="0" dirty="0"/>
            </a:p>
          </p:txBody>
        </p:sp>
      </p:grpSp>
      <p:sp>
        <p:nvSpPr>
          <p:cNvPr id="2" name="Pladsholder til titel 1"/>
          <p:cNvSpPr>
            <a:spLocks noGrp="1"/>
          </p:cNvSpPr>
          <p:nvPr>
            <p:ph type="title"/>
          </p:nvPr>
        </p:nvSpPr>
        <p:spPr>
          <a:xfrm>
            <a:off x="1219201" y="152400"/>
            <a:ext cx="9753600" cy="1295400"/>
          </a:xfrm>
          <a:prstGeom prst="rect">
            <a:avLst/>
          </a:prstGeom>
        </p:spPr>
        <p:txBody>
          <a:bodyPr vert="horz" lIns="121899" tIns="60949" rIns="121899" bIns="60949" rtlCol="0" anchor="b">
            <a:normAutofit/>
          </a:bodyPr>
          <a:lstStyle/>
          <a:p>
            <a:pPr rtl="0"/>
            <a:r>
              <a:rPr lang="da-DK" noProof="0" dirty="0"/>
              <a:t>Klik for at redigere titeltypografier i master</a:t>
            </a:r>
          </a:p>
        </p:txBody>
      </p:sp>
      <p:sp>
        <p:nvSpPr>
          <p:cNvPr id="3" name="Pladsholder til tekst 2"/>
          <p:cNvSpPr>
            <a:spLocks noGrp="1"/>
          </p:cNvSpPr>
          <p:nvPr>
            <p:ph type="body" idx="1"/>
          </p:nvPr>
        </p:nvSpPr>
        <p:spPr>
          <a:xfrm>
            <a:off x="1219201" y="1600200"/>
            <a:ext cx="9753600" cy="4572000"/>
          </a:xfrm>
          <a:prstGeom prst="rect">
            <a:avLst/>
          </a:prstGeom>
        </p:spPr>
        <p:txBody>
          <a:bodyPr vert="horz" lIns="121899" tIns="60949" rIns="121899" bIns="60949" rtlCol="0">
            <a:normAutofit/>
          </a:bodyPr>
          <a:lstStyle/>
          <a:p>
            <a:pPr lvl="0" rtl="0"/>
            <a:r>
              <a:rPr lang="da-DK" noProof="0" dirty="0"/>
              <a:t>Klik for at redigere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5" name="Pladsholder til sidefod 4"/>
          <p:cNvSpPr>
            <a:spLocks noGrp="1"/>
          </p:cNvSpPr>
          <p:nvPr>
            <p:ph type="ftr" sz="quarter" idx="3"/>
          </p:nvPr>
        </p:nvSpPr>
        <p:spPr>
          <a:xfrm>
            <a:off x="1219201" y="6448425"/>
            <a:ext cx="8290560" cy="180976"/>
          </a:xfrm>
          <a:prstGeom prst="rect">
            <a:avLst/>
          </a:prstGeom>
        </p:spPr>
        <p:txBody>
          <a:bodyPr vert="horz" lIns="121899" tIns="60949" rIns="121899" bIns="60949" rtlCol="0" anchor="ctr"/>
          <a:lstStyle>
            <a:lvl1pPr algn="l">
              <a:defRPr sz="1200">
                <a:solidFill>
                  <a:schemeClr val="tx1"/>
                </a:solidFill>
              </a:defRPr>
            </a:lvl1pPr>
          </a:lstStyle>
          <a:p>
            <a:pPr rtl="0"/>
            <a:r>
              <a:rPr lang="da-DK" noProof="0" dirty="0" smtClean="0"/>
              <a:t>Tilføj en sidefod</a:t>
            </a:r>
            <a:endParaRPr lang="da-DK" noProof="0" dirty="0"/>
          </a:p>
        </p:txBody>
      </p:sp>
      <p:sp>
        <p:nvSpPr>
          <p:cNvPr id="4" name="Pladsholder til dato 3"/>
          <p:cNvSpPr>
            <a:spLocks noGrp="1"/>
          </p:cNvSpPr>
          <p:nvPr>
            <p:ph type="dt" sz="half" idx="2"/>
          </p:nvPr>
        </p:nvSpPr>
        <p:spPr>
          <a:xfrm>
            <a:off x="9550400" y="6448425"/>
            <a:ext cx="1422400" cy="180976"/>
          </a:xfrm>
          <a:prstGeom prst="rect">
            <a:avLst/>
          </a:prstGeom>
        </p:spPr>
        <p:txBody>
          <a:bodyPr vert="horz" lIns="121899" tIns="60949" rIns="121899" bIns="60949" rtlCol="0" anchor="ctr"/>
          <a:lstStyle>
            <a:lvl1pPr algn="r">
              <a:defRPr sz="1200">
                <a:solidFill>
                  <a:schemeClr val="tx1"/>
                </a:solidFill>
              </a:defRPr>
            </a:lvl1pPr>
          </a:lstStyle>
          <a:p>
            <a:pPr rtl="0"/>
            <a:fld id="{74E199D0-79EA-48DA-8AF5-B5B90B3185B7}" type="datetime1">
              <a:rPr lang="da-DK" noProof="0" smtClean="0"/>
              <a:t>20-07-2022</a:t>
            </a:fld>
            <a:endParaRPr lang="da-DK" noProof="0" dirty="0"/>
          </a:p>
        </p:txBody>
      </p:sp>
      <p:sp>
        <p:nvSpPr>
          <p:cNvPr id="6" name="Pladsholder til slidenummer 5"/>
          <p:cNvSpPr>
            <a:spLocks noGrp="1"/>
          </p:cNvSpPr>
          <p:nvPr>
            <p:ph type="sldNum" sz="quarter" idx="4"/>
          </p:nvPr>
        </p:nvSpPr>
        <p:spPr>
          <a:xfrm>
            <a:off x="11074400" y="6448425"/>
            <a:ext cx="812800" cy="180976"/>
          </a:xfrm>
          <a:prstGeom prst="rect">
            <a:avLst/>
          </a:prstGeom>
        </p:spPr>
        <p:txBody>
          <a:bodyPr vert="horz" lIns="121899" tIns="60949" rIns="121899" bIns="60949" rtlCol="0" anchor="ctr"/>
          <a:lstStyle>
            <a:lvl1pPr algn="r">
              <a:defRPr sz="1200">
                <a:solidFill>
                  <a:schemeClr val="tx1"/>
                </a:solidFill>
              </a:defRPr>
            </a:lvl1pPr>
          </a:lstStyle>
          <a:p>
            <a:pPr rtl="0"/>
            <a:fld id="{34C99D79-8A4B-4031-B1E0-AF26F8EDF2BC}" type="slidenum">
              <a:rPr lang="da-DK" noProof="0"/>
              <a:pPr rtl="0"/>
              <a:t>‹nr.›</a:t>
            </a:fld>
            <a:endParaRPr lang="da-DK" noProof="0" dirty="0"/>
          </a:p>
        </p:txBody>
      </p:sp>
    </p:spTree>
    <p:extLst>
      <p:ext uri="{BB962C8B-B14F-4D97-AF65-F5344CB8AC3E}">
        <p14:creationId xmlns:p14="http://schemas.microsoft.com/office/powerpoint/2010/main" val="2896545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a-DK" dirty="0" smtClean="0"/>
              <a:t/>
            </a:r>
            <a:br>
              <a:rPr lang="da-DK" dirty="0" smtClean="0"/>
            </a:br>
            <a:r>
              <a:rPr lang="da-DK" dirty="0"/>
              <a:t/>
            </a:r>
            <a:br>
              <a:rPr lang="da-DK" dirty="0"/>
            </a:br>
            <a:r>
              <a:rPr lang="da-DK" sz="2200" b="1" dirty="0" smtClean="0"/>
              <a:t>Delprojekt 4</a:t>
            </a:r>
            <a:r>
              <a:rPr lang="da-DK" sz="4400" dirty="0" smtClean="0"/>
              <a:t/>
            </a:r>
            <a:br>
              <a:rPr lang="da-DK" sz="4400" dirty="0" smtClean="0"/>
            </a:br>
            <a:r>
              <a:rPr lang="da-DK" sz="4400" b="1" dirty="0" smtClean="0">
                <a:solidFill>
                  <a:srgbClr val="C00000"/>
                </a:solidFill>
              </a:rPr>
              <a:t>Ernæring og måltider i Demensbyen</a:t>
            </a:r>
            <a:r>
              <a:rPr lang="da-DK" dirty="0" smtClean="0"/>
              <a:t/>
            </a:r>
            <a:br>
              <a:rPr lang="da-DK" dirty="0" smtClean="0"/>
            </a:br>
            <a:endParaRPr lang="da-DK" dirty="0"/>
          </a:p>
        </p:txBody>
      </p:sp>
      <p:sp>
        <p:nvSpPr>
          <p:cNvPr id="3" name="Undertitel 2"/>
          <p:cNvSpPr>
            <a:spLocks noGrp="1"/>
          </p:cNvSpPr>
          <p:nvPr>
            <p:ph type="subTitle" idx="1"/>
          </p:nvPr>
        </p:nvSpPr>
        <p:spPr/>
        <p:txBody>
          <a:bodyPr/>
          <a:lstStyle/>
          <a:p>
            <a:r>
              <a:rPr lang="da-DK" dirty="0" smtClean="0"/>
              <a:t>Projektansvarlig: Lene Moestrup</a:t>
            </a:r>
          </a:p>
          <a:p>
            <a:r>
              <a:rPr lang="da-DK" dirty="0" smtClean="0"/>
              <a:t>Projektmedarbejdere: Palle Larsen, Vibeke Diness Borup, Tine </a:t>
            </a:r>
            <a:r>
              <a:rPr lang="da-DK" dirty="0" err="1" smtClean="0"/>
              <a:t>Launholdt</a:t>
            </a:r>
            <a:r>
              <a:rPr lang="da-DK" dirty="0" smtClean="0"/>
              <a:t>, Jacob Vorup Pedersen</a:t>
            </a:r>
          </a:p>
          <a:p>
            <a:endParaRPr lang="da-DK" dirty="0"/>
          </a:p>
        </p:txBody>
      </p:sp>
    </p:spTree>
    <p:extLst>
      <p:ext uri="{BB962C8B-B14F-4D97-AF65-F5344CB8AC3E}">
        <p14:creationId xmlns:p14="http://schemas.microsoft.com/office/powerpoint/2010/main" val="3057369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20471" y="152400"/>
            <a:ext cx="9751060" cy="219648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err="1" smtClean="0"/>
              <a:t>Dataekstraktionen</a:t>
            </a:r>
            <a:r>
              <a:rPr lang="en-US" dirty="0" smtClean="0"/>
              <a:t> </a:t>
            </a:r>
            <a:r>
              <a:rPr lang="en-US" dirty="0" err="1" smtClean="0"/>
              <a:t>afdækkede</a:t>
            </a:r>
            <a:r>
              <a:rPr lang="en-US" dirty="0" smtClean="0"/>
              <a:t> 21 </a:t>
            </a:r>
            <a:r>
              <a:rPr lang="en-US" dirty="0" err="1" smtClean="0"/>
              <a:t>kategorier</a:t>
            </a:r>
            <a:r>
              <a:rPr lang="en-US" dirty="0"/>
              <a:t/>
            </a:r>
            <a:br>
              <a:rPr lang="en-US" dirty="0"/>
            </a:br>
            <a:r>
              <a:rPr lang="en-US" dirty="0"/>
              <a:t/>
            </a:r>
            <a:br>
              <a:rPr lang="en-US" dirty="0"/>
            </a:br>
            <a:endParaRPr lang="da-DK" dirty="0"/>
          </a:p>
        </p:txBody>
      </p:sp>
      <p:graphicFrame>
        <p:nvGraphicFramePr>
          <p:cNvPr id="5" name="Pladsholder til indhold 4"/>
          <p:cNvGraphicFramePr>
            <a:graphicFrameLocks noGrp="1"/>
          </p:cNvGraphicFramePr>
          <p:nvPr>
            <p:ph idx="1"/>
            <p:extLst/>
          </p:nvPr>
        </p:nvGraphicFramePr>
        <p:xfrm>
          <a:off x="1220472" y="1447800"/>
          <a:ext cx="9051993" cy="4789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6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20471" y="152400"/>
            <a:ext cx="9751060" cy="2124472"/>
          </a:xfrm>
        </p:spPr>
        <p:txBody>
          <a:bodyPr>
            <a:normAutofit/>
          </a:bodyPr>
          <a:lstStyle/>
          <a:p>
            <a:r>
              <a:rPr lang="da-DK" sz="6000" dirty="0" smtClean="0">
                <a:solidFill>
                  <a:schemeClr val="accent3"/>
                </a:solidFill>
              </a:rPr>
              <a:t>Overordnet Konklusion</a:t>
            </a:r>
            <a:endParaRPr lang="da-DK" sz="6000" dirty="0">
              <a:solidFill>
                <a:schemeClr val="accent3"/>
              </a:solidFill>
            </a:endParaRPr>
          </a:p>
        </p:txBody>
      </p:sp>
      <p:sp>
        <p:nvSpPr>
          <p:cNvPr id="3" name="Pladsholder til indhold 2"/>
          <p:cNvSpPr>
            <a:spLocks noGrp="1"/>
          </p:cNvSpPr>
          <p:nvPr>
            <p:ph idx="1"/>
          </p:nvPr>
        </p:nvSpPr>
        <p:spPr>
          <a:xfrm>
            <a:off x="1219201" y="2731910"/>
            <a:ext cx="9753600" cy="3440289"/>
          </a:xfrm>
        </p:spPr>
        <p:txBody>
          <a:bodyPr>
            <a:normAutofit/>
          </a:bodyPr>
          <a:lstStyle/>
          <a:p>
            <a:pPr marL="0" indent="0" algn="ctr">
              <a:lnSpc>
                <a:spcPct val="100000"/>
              </a:lnSpc>
              <a:buNone/>
            </a:pPr>
            <a:r>
              <a:rPr lang="da-DK" sz="4000" dirty="0"/>
              <a:t>Ingen </a:t>
            </a:r>
            <a:r>
              <a:rPr lang="da-DK" sz="4000" dirty="0" smtClean="0"/>
              <a:t>evidens </a:t>
            </a:r>
            <a:r>
              <a:rPr lang="da-DK" sz="4000" dirty="0"/>
              <a:t>for effekten af ​​ernæringsmæssige </a:t>
            </a:r>
            <a:r>
              <a:rPr lang="da-DK" sz="4000" dirty="0" smtClean="0"/>
              <a:t>kostinterventioner</a:t>
            </a:r>
            <a:endParaRPr lang="da-DK" sz="4000" dirty="0"/>
          </a:p>
          <a:p>
            <a:pPr marL="0" indent="0" algn="ctr">
              <a:lnSpc>
                <a:spcPct val="100000"/>
              </a:lnSpc>
              <a:buNone/>
            </a:pPr>
            <a:r>
              <a:rPr lang="da-DK" sz="4000" dirty="0" smtClean="0"/>
              <a:t>relateret </a:t>
            </a:r>
            <a:r>
              <a:rPr lang="da-DK" sz="4000" dirty="0"/>
              <a:t>til kognitiv svækkelse</a:t>
            </a:r>
          </a:p>
          <a:p>
            <a:pPr marL="0" indent="0" algn="ctr">
              <a:lnSpc>
                <a:spcPct val="100000"/>
              </a:lnSpc>
              <a:buNone/>
            </a:pPr>
            <a:r>
              <a:rPr lang="da-DK" sz="4000" dirty="0" smtClean="0">
                <a:solidFill>
                  <a:srgbClr val="92D050"/>
                </a:solidFill>
              </a:rPr>
              <a:t>Ingen Hjernekost</a:t>
            </a:r>
            <a:endParaRPr lang="da-DK" sz="4000" dirty="0">
              <a:solidFill>
                <a:srgbClr val="92D050"/>
              </a:solidFill>
            </a:endParaRPr>
          </a:p>
          <a:p>
            <a:pPr marL="0" indent="0" algn="ctr">
              <a:buNone/>
            </a:pPr>
            <a:endParaRPr lang="da-DK" dirty="0" smtClean="0"/>
          </a:p>
          <a:p>
            <a:pPr algn="ctr"/>
            <a:endParaRPr lang="da-DK" dirty="0" smtClean="0"/>
          </a:p>
        </p:txBody>
      </p:sp>
    </p:spTree>
    <p:extLst>
      <p:ext uri="{BB962C8B-B14F-4D97-AF65-F5344CB8AC3E}">
        <p14:creationId xmlns:p14="http://schemas.microsoft.com/office/powerpoint/2010/main" val="303191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1709" y="152400"/>
            <a:ext cx="9753600" cy="1139687"/>
          </a:xfrm>
        </p:spPr>
        <p:txBody>
          <a:bodyPr/>
          <a:lstStyle/>
          <a:p>
            <a:r>
              <a:rPr lang="da-DK" dirty="0" smtClean="0"/>
              <a:t>Opmærksomhedspunkter</a:t>
            </a:r>
            <a:endParaRPr lang="da-DK" dirty="0"/>
          </a:p>
        </p:txBody>
      </p:sp>
      <p:sp>
        <p:nvSpPr>
          <p:cNvPr id="3" name="Pladsholder til tekst 2"/>
          <p:cNvSpPr>
            <a:spLocks noGrp="1"/>
          </p:cNvSpPr>
          <p:nvPr>
            <p:ph type="body" idx="1"/>
          </p:nvPr>
        </p:nvSpPr>
        <p:spPr/>
        <p:txBody>
          <a:bodyPr/>
          <a:lstStyle/>
          <a:p>
            <a:r>
              <a:rPr lang="da-DK" dirty="0" smtClean="0"/>
              <a:t>Mundhygiejne</a:t>
            </a:r>
            <a:endParaRPr lang="da-DK" dirty="0"/>
          </a:p>
        </p:txBody>
      </p:sp>
      <p:sp>
        <p:nvSpPr>
          <p:cNvPr id="4" name="Pladsholder til indhold 3"/>
          <p:cNvSpPr>
            <a:spLocks noGrp="1"/>
          </p:cNvSpPr>
          <p:nvPr>
            <p:ph sz="half" idx="2"/>
          </p:nvPr>
        </p:nvSpPr>
        <p:spPr/>
        <p:txBody>
          <a:bodyPr/>
          <a:lstStyle/>
          <a:p>
            <a:r>
              <a:rPr lang="da-DK" dirty="0"/>
              <a:t>Mundhygiejne er afgørende for indtagelse af </a:t>
            </a:r>
            <a:r>
              <a:rPr lang="da-DK" dirty="0" smtClean="0"/>
              <a:t>sufficient </a:t>
            </a:r>
            <a:r>
              <a:rPr lang="da-DK" dirty="0"/>
              <a:t>ernæring</a:t>
            </a:r>
          </a:p>
        </p:txBody>
      </p:sp>
      <p:sp>
        <p:nvSpPr>
          <p:cNvPr id="5" name="Pladsholder til tekst 4"/>
          <p:cNvSpPr>
            <a:spLocks noGrp="1"/>
          </p:cNvSpPr>
          <p:nvPr>
            <p:ph type="body" sz="quarter" idx="3"/>
          </p:nvPr>
        </p:nvSpPr>
        <p:spPr>
          <a:xfrm>
            <a:off x="6095999" y="1619957"/>
            <a:ext cx="4876800" cy="880532"/>
          </a:xfrm>
        </p:spPr>
        <p:txBody>
          <a:bodyPr>
            <a:normAutofit lnSpcReduction="10000"/>
          </a:bodyPr>
          <a:lstStyle/>
          <a:p>
            <a:r>
              <a:rPr lang="en-US" dirty="0" smtClean="0"/>
              <a:t>Anti </a:t>
            </a:r>
            <a:r>
              <a:rPr lang="en-US" dirty="0" err="1" smtClean="0"/>
              <a:t>inflammatorisk</a:t>
            </a:r>
            <a:r>
              <a:rPr lang="en-US" dirty="0" smtClean="0"/>
              <a:t> </a:t>
            </a:r>
            <a:r>
              <a:rPr lang="en-US" dirty="0" err="1" smtClean="0"/>
              <a:t>kost</a:t>
            </a:r>
            <a:r>
              <a:rPr lang="en-US" dirty="0" smtClean="0"/>
              <a:t> (DASH)</a:t>
            </a:r>
            <a:endParaRPr lang="en-US" dirty="0"/>
          </a:p>
          <a:p>
            <a:endParaRPr lang="da-DK" dirty="0"/>
          </a:p>
        </p:txBody>
      </p:sp>
      <p:sp>
        <p:nvSpPr>
          <p:cNvPr id="6" name="Pladsholder til indhold 5"/>
          <p:cNvSpPr>
            <a:spLocks noGrp="1"/>
          </p:cNvSpPr>
          <p:nvPr>
            <p:ph sz="quarter" idx="4"/>
          </p:nvPr>
        </p:nvSpPr>
        <p:spPr/>
        <p:txBody>
          <a:bodyPr>
            <a:normAutofit/>
          </a:bodyPr>
          <a:lstStyle/>
          <a:p>
            <a:r>
              <a:rPr lang="da-DK" dirty="0"/>
              <a:t>Der er </a:t>
            </a:r>
            <a:r>
              <a:rPr lang="da-DK" dirty="0" smtClean="0"/>
              <a:t>evidens </a:t>
            </a:r>
            <a:r>
              <a:rPr lang="da-DK" dirty="0"/>
              <a:t>for </a:t>
            </a:r>
            <a:r>
              <a:rPr lang="da-DK" b="1" dirty="0">
                <a:solidFill>
                  <a:schemeClr val="accent3"/>
                </a:solidFill>
              </a:rPr>
              <a:t>en skræddersyet </a:t>
            </a:r>
            <a:r>
              <a:rPr lang="da-DK" b="1" dirty="0" smtClean="0">
                <a:solidFill>
                  <a:schemeClr val="accent3"/>
                </a:solidFill>
              </a:rPr>
              <a:t>kostintervention</a:t>
            </a:r>
            <a:r>
              <a:rPr lang="da-DK" b="1" dirty="0"/>
              <a:t>,</a:t>
            </a:r>
            <a:r>
              <a:rPr lang="da-DK" dirty="0"/>
              <a:t> der er knyttet til principperne i </a:t>
            </a:r>
            <a:r>
              <a:rPr lang="da-DK" dirty="0" smtClean="0"/>
              <a:t>middelhavskost er vigtig med henblik på ​​</a:t>
            </a:r>
            <a:r>
              <a:rPr lang="da-DK" dirty="0"/>
              <a:t>identifikation af fejlernæring hos patienter med </a:t>
            </a:r>
            <a:r>
              <a:rPr lang="da-DK" dirty="0" smtClean="0"/>
              <a:t>Demens</a:t>
            </a:r>
            <a:endParaRPr lang="da-DK" dirty="0"/>
          </a:p>
          <a:p>
            <a:endParaRPr lang="da-DK" dirty="0"/>
          </a:p>
        </p:txBody>
      </p:sp>
    </p:spTree>
    <p:extLst>
      <p:ext uri="{BB962C8B-B14F-4D97-AF65-F5344CB8AC3E}">
        <p14:creationId xmlns:p14="http://schemas.microsoft.com/office/powerpoint/2010/main" val="292965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1709" y="152400"/>
            <a:ext cx="9753600" cy="1060174"/>
          </a:xfrm>
        </p:spPr>
        <p:txBody>
          <a:bodyPr rtlCol="0"/>
          <a:lstStyle/>
          <a:p>
            <a:r>
              <a:rPr lang="da-DK" dirty="0" smtClean="0"/>
              <a:t>Opmærksomhedspunkter</a:t>
            </a:r>
            <a:endParaRPr lang="da-DK" dirty="0"/>
          </a:p>
        </p:txBody>
      </p:sp>
      <p:sp>
        <p:nvSpPr>
          <p:cNvPr id="11" name="Pladsholder til tekst 10"/>
          <p:cNvSpPr>
            <a:spLocks noGrp="1"/>
          </p:cNvSpPr>
          <p:nvPr>
            <p:ph type="body" idx="1"/>
          </p:nvPr>
        </p:nvSpPr>
        <p:spPr>
          <a:xfrm>
            <a:off x="1141709" y="1689652"/>
            <a:ext cx="4876800" cy="650778"/>
          </a:xfrm>
        </p:spPr>
        <p:txBody>
          <a:bodyPr rtlCol="0"/>
          <a:lstStyle/>
          <a:p>
            <a:r>
              <a:rPr lang="en-US" dirty="0" err="1" smtClean="0"/>
              <a:t>Sukkerindtag</a:t>
            </a:r>
            <a:endParaRPr lang="en-US" dirty="0"/>
          </a:p>
          <a:p>
            <a:pPr rtl="0"/>
            <a:endParaRPr lang="da-DK" dirty="0"/>
          </a:p>
        </p:txBody>
      </p:sp>
      <p:sp>
        <p:nvSpPr>
          <p:cNvPr id="12" name="Pladsholder til indhold 11"/>
          <p:cNvSpPr>
            <a:spLocks noGrp="1"/>
          </p:cNvSpPr>
          <p:nvPr>
            <p:ph sz="half" idx="2"/>
          </p:nvPr>
        </p:nvSpPr>
        <p:spPr/>
        <p:txBody>
          <a:bodyPr rtlCol="0">
            <a:normAutofit/>
          </a:bodyPr>
          <a:lstStyle/>
          <a:p>
            <a:pPr>
              <a:lnSpc>
                <a:spcPct val="100000"/>
              </a:lnSpc>
            </a:pPr>
            <a:r>
              <a:rPr lang="da-DK" dirty="0"/>
              <a:t>Kognitive </a:t>
            </a:r>
            <a:r>
              <a:rPr lang="da-DK" dirty="0" smtClean="0"/>
              <a:t>færdigheder </a:t>
            </a:r>
            <a:r>
              <a:rPr lang="da-DK" dirty="0"/>
              <a:t>hos voksne </a:t>
            </a:r>
            <a:r>
              <a:rPr lang="da-DK" i="1" dirty="0"/>
              <a:t>uden</a:t>
            </a:r>
            <a:r>
              <a:rPr lang="da-DK" dirty="0"/>
              <a:t> kognitiv svækkelse </a:t>
            </a:r>
            <a:r>
              <a:rPr lang="da-DK" b="1" dirty="0"/>
              <a:t>kan forværres efter et højt indtag af </a:t>
            </a:r>
            <a:r>
              <a:rPr lang="da-DK" b="1" dirty="0" smtClean="0"/>
              <a:t>sukker</a:t>
            </a:r>
            <a:endParaRPr lang="da-DK" b="1" dirty="0"/>
          </a:p>
          <a:p>
            <a:pPr>
              <a:lnSpc>
                <a:spcPct val="100000"/>
              </a:lnSpc>
            </a:pPr>
            <a:r>
              <a:rPr lang="da-DK" dirty="0"/>
              <a:t>Insulinresistens er et allerede kendt problem.</a:t>
            </a:r>
            <a:endParaRPr lang="en-US" dirty="0"/>
          </a:p>
          <a:p>
            <a:pPr rtl="0"/>
            <a:endParaRPr lang="da-DK" dirty="0"/>
          </a:p>
        </p:txBody>
      </p:sp>
      <p:sp>
        <p:nvSpPr>
          <p:cNvPr id="13" name="Pladsholder til tekst 12"/>
          <p:cNvSpPr>
            <a:spLocks noGrp="1"/>
          </p:cNvSpPr>
          <p:nvPr>
            <p:ph type="body" sz="quarter" idx="3"/>
          </p:nvPr>
        </p:nvSpPr>
        <p:spPr>
          <a:xfrm>
            <a:off x="6095999" y="1543878"/>
            <a:ext cx="4876800" cy="796552"/>
          </a:xfrm>
        </p:spPr>
        <p:txBody>
          <a:bodyPr rtlCol="0"/>
          <a:lstStyle/>
          <a:p>
            <a:r>
              <a:rPr lang="en-US" dirty="0"/>
              <a:t>High Carb low sugar</a:t>
            </a:r>
          </a:p>
          <a:p>
            <a:pPr rtl="0"/>
            <a:endParaRPr lang="da-DK" dirty="0"/>
          </a:p>
        </p:txBody>
      </p:sp>
      <p:sp>
        <p:nvSpPr>
          <p:cNvPr id="14" name="Pladsholder til indhold 13"/>
          <p:cNvSpPr>
            <a:spLocks noGrp="1"/>
          </p:cNvSpPr>
          <p:nvPr>
            <p:ph sz="quarter" idx="4"/>
          </p:nvPr>
        </p:nvSpPr>
        <p:spPr>
          <a:xfrm>
            <a:off x="6095999" y="2413001"/>
            <a:ext cx="4876800" cy="3759199"/>
          </a:xfrm>
        </p:spPr>
        <p:txBody>
          <a:bodyPr rtlCol="0">
            <a:normAutofit/>
          </a:bodyPr>
          <a:lstStyle/>
          <a:p>
            <a:pPr>
              <a:lnSpc>
                <a:spcPct val="100000"/>
              </a:lnSpc>
            </a:pPr>
            <a:r>
              <a:rPr lang="da-DK" dirty="0"/>
              <a:t>Et kostmønster med relativt højt kalorieindtag fra kulhydrater og lavt kalorieindtag fra fedt og proteiner kan </a:t>
            </a:r>
            <a:r>
              <a:rPr lang="da-DK" dirty="0" smtClean="0"/>
              <a:t>måske øge </a:t>
            </a:r>
            <a:r>
              <a:rPr lang="da-DK" dirty="0"/>
              <a:t>den kognitive forringelse eller </a:t>
            </a:r>
            <a:r>
              <a:rPr lang="da-DK" dirty="0" smtClean="0"/>
              <a:t>påvirke udviklingen </a:t>
            </a:r>
            <a:r>
              <a:rPr lang="da-DK" dirty="0"/>
              <a:t>af ​​demens hos </a:t>
            </a:r>
            <a:r>
              <a:rPr lang="da-DK" dirty="0" smtClean="0"/>
              <a:t>ældre</a:t>
            </a:r>
            <a:endParaRPr lang="da-DK" dirty="0"/>
          </a:p>
          <a:p>
            <a:pPr rtl="0"/>
            <a:endParaRPr lang="da-DK" dirty="0"/>
          </a:p>
        </p:txBody>
      </p:sp>
    </p:spTree>
    <p:extLst>
      <p:ext uri="{BB962C8B-B14F-4D97-AF65-F5344CB8AC3E}">
        <p14:creationId xmlns:p14="http://schemas.microsoft.com/office/powerpoint/2010/main" val="321727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Implikationer for</a:t>
            </a:r>
            <a:endParaRPr lang="da-DK" dirty="0"/>
          </a:p>
        </p:txBody>
      </p:sp>
      <p:sp>
        <p:nvSpPr>
          <p:cNvPr id="3" name="Pladsholder til indhold 2"/>
          <p:cNvSpPr>
            <a:spLocks noGrp="1"/>
          </p:cNvSpPr>
          <p:nvPr>
            <p:ph sz="half" idx="1"/>
          </p:nvPr>
        </p:nvSpPr>
        <p:spPr/>
        <p:txBody>
          <a:bodyPr/>
          <a:lstStyle/>
          <a:p>
            <a:pPr marL="0" indent="0">
              <a:buNone/>
            </a:pPr>
            <a:r>
              <a:rPr lang="da-DK" dirty="0" smtClean="0"/>
              <a:t> </a:t>
            </a:r>
            <a:r>
              <a:rPr lang="da-DK" sz="3200" b="1" dirty="0" smtClean="0"/>
              <a:t>Forskning</a:t>
            </a:r>
            <a:endParaRPr lang="da-DK" sz="3200" b="1" dirty="0"/>
          </a:p>
          <a:p>
            <a:r>
              <a:rPr lang="da-DK" dirty="0"/>
              <a:t>Udvikling af </a:t>
            </a:r>
            <a:r>
              <a:rPr lang="da-DK" dirty="0" smtClean="0"/>
              <a:t> retningslinjer for ernæringsinterventioner </a:t>
            </a:r>
            <a:r>
              <a:rPr lang="da-DK" dirty="0"/>
              <a:t>inden for </a:t>
            </a:r>
            <a:r>
              <a:rPr lang="da-DK" dirty="0" smtClean="0"/>
              <a:t>demens bør understøttes af forskning udviklet sammen med praksis</a:t>
            </a:r>
            <a:endParaRPr lang="da-DK" dirty="0"/>
          </a:p>
          <a:p>
            <a:r>
              <a:rPr lang="da-DK" dirty="0"/>
              <a:t>Fokus på sukkerindtag og </a:t>
            </a:r>
            <a:r>
              <a:rPr lang="da-DK" dirty="0" err="1"/>
              <a:t>Altzheimers</a:t>
            </a:r>
            <a:r>
              <a:rPr lang="da-DK" dirty="0"/>
              <a:t> sygdom (diabetes type III)</a:t>
            </a:r>
          </a:p>
        </p:txBody>
      </p:sp>
      <p:sp>
        <p:nvSpPr>
          <p:cNvPr id="4" name="Pladsholder til indhold 3"/>
          <p:cNvSpPr>
            <a:spLocks noGrp="1"/>
          </p:cNvSpPr>
          <p:nvPr>
            <p:ph sz="half" idx="2"/>
          </p:nvPr>
        </p:nvSpPr>
        <p:spPr>
          <a:xfrm>
            <a:off x="6095999" y="2179982"/>
            <a:ext cx="4876800" cy="3992217"/>
          </a:xfrm>
        </p:spPr>
        <p:txBody>
          <a:bodyPr/>
          <a:lstStyle/>
          <a:p>
            <a:r>
              <a:rPr lang="en-US" dirty="0" err="1"/>
              <a:t>Systematiske</a:t>
            </a:r>
            <a:r>
              <a:rPr lang="en-US" dirty="0"/>
              <a:t> </a:t>
            </a:r>
            <a:r>
              <a:rPr lang="en-US" dirty="0" err="1"/>
              <a:t>individualiserede</a:t>
            </a:r>
            <a:r>
              <a:rPr lang="en-US" dirty="0"/>
              <a:t> </a:t>
            </a:r>
            <a:r>
              <a:rPr lang="en-US" dirty="0" err="1"/>
              <a:t>skræddersyede</a:t>
            </a:r>
            <a:r>
              <a:rPr lang="en-US" dirty="0"/>
              <a:t> </a:t>
            </a:r>
            <a:r>
              <a:rPr lang="en-US" dirty="0" err="1"/>
              <a:t>ernæringsinterventioner</a:t>
            </a:r>
            <a:r>
              <a:rPr lang="en-US" dirty="0"/>
              <a:t> </a:t>
            </a:r>
            <a:r>
              <a:rPr lang="en-US" dirty="0" err="1"/>
              <a:t>bør</a:t>
            </a:r>
            <a:r>
              <a:rPr lang="en-US" dirty="0"/>
              <a:t> </a:t>
            </a:r>
            <a:r>
              <a:rPr lang="en-US" dirty="0" err="1"/>
              <a:t>undersøges</a:t>
            </a:r>
            <a:r>
              <a:rPr lang="en-US" dirty="0"/>
              <a:t> </a:t>
            </a:r>
            <a:r>
              <a:rPr lang="en-US" dirty="0" err="1"/>
              <a:t>i</a:t>
            </a:r>
            <a:r>
              <a:rPr lang="en-US" dirty="0"/>
              <a:t> </a:t>
            </a:r>
            <a:r>
              <a:rPr lang="en-US" dirty="0" err="1"/>
              <a:t>randomiserede</a:t>
            </a:r>
            <a:r>
              <a:rPr lang="en-US" dirty="0"/>
              <a:t> </a:t>
            </a:r>
            <a:r>
              <a:rPr lang="en-US" dirty="0" err="1" smtClean="0"/>
              <a:t>forsøg</a:t>
            </a:r>
            <a:endParaRPr lang="da-DK" b="1" dirty="0"/>
          </a:p>
        </p:txBody>
      </p:sp>
    </p:spTree>
    <p:extLst>
      <p:ext uri="{BB962C8B-B14F-4D97-AF65-F5344CB8AC3E}">
        <p14:creationId xmlns:p14="http://schemas.microsoft.com/office/powerpoint/2010/main" val="204774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smtClean="0">
                <a:solidFill>
                  <a:srgbClr val="C00000"/>
                </a:solidFill>
              </a:rPr>
              <a:t>Deltagerobservation på Bryghuset</a:t>
            </a:r>
            <a:endParaRPr lang="da-DK" sz="3200" b="1" dirty="0">
              <a:solidFill>
                <a:srgbClr val="C00000"/>
              </a:solidFill>
            </a:endParaRPr>
          </a:p>
        </p:txBody>
      </p:sp>
      <p:pic>
        <p:nvPicPr>
          <p:cNvPr id="5" name="Pladsholder til indhold 4"/>
          <p:cNvPicPr>
            <a:picLocks noGrp="1" noChangeAspect="1"/>
          </p:cNvPicPr>
          <p:nvPr>
            <p:ph idx="1"/>
          </p:nvPr>
        </p:nvPicPr>
        <p:blipFill>
          <a:blip r:embed="rId2"/>
          <a:stretch>
            <a:fillRect/>
          </a:stretch>
        </p:blipFill>
        <p:spPr>
          <a:xfrm>
            <a:off x="6936999" y="1756973"/>
            <a:ext cx="2956816" cy="1493649"/>
          </a:xfrm>
          <a:prstGeom prst="rect">
            <a:avLst/>
          </a:prstGeom>
        </p:spPr>
      </p:pic>
      <p:sp>
        <p:nvSpPr>
          <p:cNvPr id="4" name="Pladsholder til tekst 3"/>
          <p:cNvSpPr>
            <a:spLocks noGrp="1"/>
          </p:cNvSpPr>
          <p:nvPr>
            <p:ph type="body" sz="half" idx="4294967295"/>
          </p:nvPr>
        </p:nvSpPr>
        <p:spPr>
          <a:xfrm>
            <a:off x="838200" y="1600200"/>
            <a:ext cx="4953000" cy="2143539"/>
          </a:xfrm>
        </p:spPr>
        <p:txBody>
          <a:bodyPr>
            <a:normAutofit/>
          </a:bodyPr>
          <a:lstStyle/>
          <a:p>
            <a:r>
              <a:rPr lang="da-DK" dirty="0" smtClean="0"/>
              <a:t>Fokus på måltider og kostindtag hos beboerne på Bryghuset i både dagcenter, ældreboliger og afdelingerne</a:t>
            </a:r>
            <a:endParaRPr lang="da-DK" dirty="0"/>
          </a:p>
        </p:txBody>
      </p:sp>
      <p:pic>
        <p:nvPicPr>
          <p:cNvPr id="7" name="Billede 6"/>
          <p:cNvPicPr>
            <a:picLocks noChangeAspect="1"/>
          </p:cNvPicPr>
          <p:nvPr/>
        </p:nvPicPr>
        <p:blipFill>
          <a:blip r:embed="rId3"/>
          <a:stretch>
            <a:fillRect/>
          </a:stretch>
        </p:blipFill>
        <p:spPr>
          <a:xfrm>
            <a:off x="1399593" y="3822720"/>
            <a:ext cx="4293299" cy="2501879"/>
          </a:xfrm>
          <a:prstGeom prst="rect">
            <a:avLst/>
          </a:prstGeom>
        </p:spPr>
      </p:pic>
      <p:pic>
        <p:nvPicPr>
          <p:cNvPr id="9" name="Billede 8"/>
          <p:cNvPicPr>
            <a:picLocks noChangeAspect="1"/>
          </p:cNvPicPr>
          <p:nvPr/>
        </p:nvPicPr>
        <p:blipFill>
          <a:blip r:embed="rId4"/>
          <a:stretch>
            <a:fillRect/>
          </a:stretch>
        </p:blipFill>
        <p:spPr>
          <a:xfrm>
            <a:off x="6936999" y="3816094"/>
            <a:ext cx="3401863" cy="2877561"/>
          </a:xfrm>
          <a:prstGeom prst="rect">
            <a:avLst/>
          </a:prstGeom>
        </p:spPr>
      </p:pic>
    </p:spTree>
    <p:extLst>
      <p:ext uri="{BB962C8B-B14F-4D97-AF65-F5344CB8AC3E}">
        <p14:creationId xmlns:p14="http://schemas.microsoft.com/office/powerpoint/2010/main" val="2585067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75415"/>
            <a:ext cx="10515600" cy="1187778"/>
          </a:xfrm>
        </p:spPr>
        <p:txBody>
          <a:bodyPr>
            <a:normAutofit fontScale="90000"/>
          </a:bodyPr>
          <a:lstStyle/>
          <a:p>
            <a:r>
              <a:rPr lang="da-DK" sz="1800" dirty="0" smtClean="0"/>
              <a:t/>
            </a:r>
            <a:br>
              <a:rPr lang="da-DK" sz="1800" dirty="0" smtClean="0"/>
            </a:br>
            <a:r>
              <a:rPr lang="da-DK" sz="1800" dirty="0"/>
              <a:t/>
            </a:r>
            <a:br>
              <a:rPr lang="da-DK" sz="1800" dirty="0"/>
            </a:br>
            <a:r>
              <a:rPr lang="da-DK" sz="1800" dirty="0" smtClean="0"/>
              <a:t/>
            </a:r>
            <a:br>
              <a:rPr lang="da-DK" sz="1800" dirty="0" smtClean="0"/>
            </a:br>
            <a:r>
              <a:rPr lang="da-DK" sz="1800" dirty="0" smtClean="0"/>
              <a:t/>
            </a:r>
            <a:br>
              <a:rPr lang="da-DK" sz="1800" dirty="0" smtClean="0"/>
            </a:br>
            <a:r>
              <a:rPr lang="da-DK" sz="1800" dirty="0"/>
              <a:t/>
            </a:r>
            <a:br>
              <a:rPr lang="da-DK" sz="1800" dirty="0"/>
            </a:br>
            <a:r>
              <a:rPr lang="da-DK" sz="2000" b="1" dirty="0" smtClean="0"/>
              <a:t>Deltagerobservation i 2019</a:t>
            </a:r>
            <a:r>
              <a:rPr lang="da-DK" dirty="0" smtClean="0"/>
              <a:t/>
            </a:r>
            <a:br>
              <a:rPr lang="da-DK" dirty="0" smtClean="0"/>
            </a:br>
            <a:r>
              <a:rPr lang="da-DK" b="1" dirty="0" smtClean="0">
                <a:solidFill>
                  <a:srgbClr val="C00000"/>
                </a:solidFill>
              </a:rPr>
              <a:t>Resultater:</a:t>
            </a:r>
            <a:r>
              <a:rPr lang="da-DK" dirty="0" smtClean="0"/>
              <a:t/>
            </a:r>
            <a:br>
              <a:rPr lang="da-DK" dirty="0" smtClean="0"/>
            </a:br>
            <a:r>
              <a:rPr lang="da-DK" dirty="0" smtClean="0"/>
              <a:t/>
            </a:r>
            <a:br>
              <a:rPr lang="da-DK" dirty="0" smtClean="0"/>
            </a:br>
            <a:r>
              <a:rPr lang="da-DK" b="1" dirty="0" smtClean="0">
                <a:solidFill>
                  <a:schemeClr val="accent6">
                    <a:lumMod val="75000"/>
                  </a:schemeClr>
                </a:solidFill>
              </a:rPr>
              <a:t>1. Forskel på ældreboliger og afdelingerne</a:t>
            </a:r>
            <a:endParaRPr lang="da-DK" dirty="0"/>
          </a:p>
        </p:txBody>
      </p:sp>
      <p:sp>
        <p:nvSpPr>
          <p:cNvPr id="3" name="Pladsholder til indhold 2"/>
          <p:cNvSpPr>
            <a:spLocks noGrp="1"/>
          </p:cNvSpPr>
          <p:nvPr>
            <p:ph idx="1"/>
          </p:nvPr>
        </p:nvSpPr>
        <p:spPr>
          <a:xfrm>
            <a:off x="838200" y="2328421"/>
            <a:ext cx="10515600" cy="3848542"/>
          </a:xfrm>
        </p:spPr>
        <p:txBody>
          <a:bodyPr/>
          <a:lstStyle/>
          <a:p>
            <a:r>
              <a:rPr lang="da-DK" dirty="0" smtClean="0"/>
              <a:t>Har betydning for personalets muligheder for indflydelse i forhold til beboernes ernæring.</a:t>
            </a:r>
          </a:p>
          <a:p>
            <a:r>
              <a:rPr lang="da-DK" dirty="0" smtClean="0"/>
              <a:t>Ældreboligerne har andre udfordringer:</a:t>
            </a:r>
          </a:p>
          <a:p>
            <a:pPr lvl="1"/>
            <a:r>
              <a:rPr lang="da-DK" dirty="0" smtClean="0"/>
              <a:t>Pårørende / beboere handler også selv ind.</a:t>
            </a:r>
          </a:p>
          <a:p>
            <a:pPr lvl="1"/>
            <a:r>
              <a:rPr lang="da-DK" dirty="0" smtClean="0"/>
              <a:t>Tiden – </a:t>
            </a:r>
            <a:r>
              <a:rPr lang="da-DK" i="1" dirty="0" smtClean="0">
                <a:solidFill>
                  <a:schemeClr val="accent1">
                    <a:lumMod val="75000"/>
                  </a:schemeClr>
                </a:solidFill>
              </a:rPr>
              <a:t>”ansatte i ældreboligerne må ikke bruge kogepladerne og f.eks. lave havregrød eller koge æg. De må kun bruge mikroovnen til at varme mad / lave havregrød. Hvis borgeren ikke kan lide havregrød lavet i mikroovn, må hun selv lave grøden.”</a:t>
            </a:r>
          </a:p>
          <a:p>
            <a:endParaRPr lang="da-DK" dirty="0"/>
          </a:p>
        </p:txBody>
      </p:sp>
    </p:spTree>
    <p:extLst>
      <p:ext uri="{BB962C8B-B14F-4D97-AF65-F5344CB8AC3E}">
        <p14:creationId xmlns:p14="http://schemas.microsoft.com/office/powerpoint/2010/main" val="853635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solidFill>
                  <a:schemeClr val="accent6">
                    <a:lumMod val="75000"/>
                  </a:schemeClr>
                </a:solidFill>
              </a:rPr>
              <a:t>2. Rigtig meget sukker………….. </a:t>
            </a:r>
            <a:endParaRPr lang="da-DK" b="1" dirty="0">
              <a:solidFill>
                <a:schemeClr val="accent6">
                  <a:lumMod val="75000"/>
                </a:schemeClr>
              </a:solidFill>
            </a:endParaRPr>
          </a:p>
        </p:txBody>
      </p:sp>
      <p:sp>
        <p:nvSpPr>
          <p:cNvPr id="3" name="Pladsholder til indhold 2"/>
          <p:cNvSpPr>
            <a:spLocks noGrp="1"/>
          </p:cNvSpPr>
          <p:nvPr>
            <p:ph idx="1"/>
          </p:nvPr>
        </p:nvSpPr>
        <p:spPr>
          <a:xfrm>
            <a:off x="838200" y="1762812"/>
            <a:ext cx="10515600" cy="4414151"/>
          </a:xfrm>
        </p:spPr>
        <p:txBody>
          <a:bodyPr>
            <a:normAutofit lnSpcReduction="10000"/>
          </a:bodyPr>
          <a:lstStyle/>
          <a:p>
            <a:r>
              <a:rPr lang="da-DK" dirty="0" smtClean="0"/>
              <a:t>Rigtig meget sukker både i forbindelse </a:t>
            </a:r>
            <a:r>
              <a:rPr lang="da-DK" dirty="0" smtClean="0">
                <a:solidFill>
                  <a:srgbClr val="C00000"/>
                </a:solidFill>
              </a:rPr>
              <a:t>med drikkevarer </a:t>
            </a:r>
            <a:r>
              <a:rPr lang="da-DK" dirty="0" smtClean="0"/>
              <a:t>og mellemmåltider</a:t>
            </a:r>
          </a:p>
          <a:p>
            <a:r>
              <a:rPr lang="da-DK" i="1" dirty="0" smtClean="0">
                <a:solidFill>
                  <a:schemeClr val="accent1">
                    <a:lumMod val="75000"/>
                  </a:schemeClr>
                </a:solidFill>
              </a:rPr>
              <a:t>”Der spises meget kage. Køkkendamerne bager kage eller boller dagligt til eftermiddagskaffen (i dag roulade). Aftenvagterne bestiller desuden megen kage. Jeg ser skuffen med ”købekager”. Her ligger mængder af småkager, citronmåne, flødeboller etc.). Det handler måske også om, at der ikke er dialog mellem vagterne eller afløsere, der ikke kender rutinerne.”</a:t>
            </a:r>
          </a:p>
          <a:p>
            <a:r>
              <a:rPr lang="da-DK" dirty="0" smtClean="0"/>
              <a:t>Generelt fokus på kost og observationer i forhold til vægttab</a:t>
            </a:r>
          </a:p>
          <a:p>
            <a:r>
              <a:rPr lang="da-DK" dirty="0" smtClean="0"/>
              <a:t>Fokus på at borgerne får rigeligt at drikke, men der føres ikke væskeskema.</a:t>
            </a:r>
          </a:p>
          <a:p>
            <a:endParaRPr lang="da-DK" dirty="0"/>
          </a:p>
        </p:txBody>
      </p:sp>
    </p:spTree>
    <p:extLst>
      <p:ext uri="{BB962C8B-B14F-4D97-AF65-F5344CB8AC3E}">
        <p14:creationId xmlns:p14="http://schemas.microsoft.com/office/powerpoint/2010/main" val="3342238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4206" y="190501"/>
            <a:ext cx="11397006" cy="978423"/>
          </a:xfrm>
        </p:spPr>
        <p:txBody>
          <a:bodyPr>
            <a:normAutofit/>
          </a:bodyPr>
          <a:lstStyle/>
          <a:p>
            <a:r>
              <a:rPr lang="da-DK" sz="3200" b="1" dirty="0" smtClean="0">
                <a:solidFill>
                  <a:schemeClr val="accent6">
                    <a:lumMod val="75000"/>
                  </a:schemeClr>
                </a:solidFill>
              </a:rPr>
              <a:t>3. Det Gode </a:t>
            </a:r>
            <a:r>
              <a:rPr lang="da-DK" sz="3200" b="1" dirty="0" err="1">
                <a:solidFill>
                  <a:schemeClr val="accent6">
                    <a:lumMod val="75000"/>
                  </a:schemeClr>
                </a:solidFill>
              </a:rPr>
              <a:t>M</a:t>
            </a:r>
            <a:r>
              <a:rPr lang="da-DK" sz="3200" b="1" dirty="0" err="1" smtClean="0">
                <a:solidFill>
                  <a:schemeClr val="accent6">
                    <a:lumMod val="75000"/>
                  </a:schemeClr>
                </a:solidFill>
              </a:rPr>
              <a:t>adhus</a:t>
            </a:r>
            <a:r>
              <a:rPr lang="da-DK" sz="3200" b="1" dirty="0" smtClean="0">
                <a:solidFill>
                  <a:schemeClr val="accent6">
                    <a:lumMod val="75000"/>
                  </a:schemeClr>
                </a:solidFill>
              </a:rPr>
              <a:t> – ikke en kulinarisk oplevelse, men ”godt nok”! </a:t>
            </a:r>
            <a:endParaRPr lang="da-DK" sz="3200" b="1" dirty="0">
              <a:solidFill>
                <a:schemeClr val="accent6">
                  <a:lumMod val="75000"/>
                </a:schemeClr>
              </a:solidFill>
            </a:endParaRPr>
          </a:p>
        </p:txBody>
      </p:sp>
      <p:sp>
        <p:nvSpPr>
          <p:cNvPr id="3" name="Pladsholder til indhold 2"/>
          <p:cNvSpPr>
            <a:spLocks noGrp="1"/>
          </p:cNvSpPr>
          <p:nvPr>
            <p:ph idx="1"/>
          </p:nvPr>
        </p:nvSpPr>
        <p:spPr>
          <a:xfrm>
            <a:off x="838200" y="1168924"/>
            <a:ext cx="10515600" cy="5549376"/>
          </a:xfrm>
        </p:spPr>
        <p:txBody>
          <a:bodyPr>
            <a:normAutofit lnSpcReduction="10000"/>
          </a:bodyPr>
          <a:lstStyle/>
          <a:p>
            <a:pPr marL="0" indent="0">
              <a:buNone/>
            </a:pPr>
            <a:r>
              <a:rPr lang="da-DK" b="1" dirty="0" smtClean="0"/>
              <a:t>Personalet </a:t>
            </a:r>
          </a:p>
          <a:p>
            <a:pPr lvl="1"/>
            <a:r>
              <a:rPr lang="da-DK" dirty="0"/>
              <a:t>Svært for </a:t>
            </a:r>
            <a:r>
              <a:rPr lang="da-DK" dirty="0" smtClean="0"/>
              <a:t>beboerne </a:t>
            </a:r>
            <a:r>
              <a:rPr lang="da-DK" dirty="0"/>
              <a:t>at planlægge, hvad de har lyst til at spise om en uge</a:t>
            </a:r>
          </a:p>
          <a:p>
            <a:pPr lvl="1"/>
            <a:r>
              <a:rPr lang="da-DK" dirty="0" smtClean="0"/>
              <a:t>Synes generelt </a:t>
            </a:r>
            <a:r>
              <a:rPr lang="da-DK" i="1" dirty="0" smtClean="0"/>
              <a:t>ikke</a:t>
            </a:r>
            <a:r>
              <a:rPr lang="da-DK" dirty="0" smtClean="0"/>
              <a:t>, at maden er lækker, men beboerne spiser den</a:t>
            </a:r>
          </a:p>
          <a:p>
            <a:pPr lvl="1"/>
            <a:r>
              <a:rPr lang="da-DK" dirty="0" smtClean="0"/>
              <a:t>Middagene ligner hinanden</a:t>
            </a:r>
          </a:p>
          <a:p>
            <a:pPr lvl="1"/>
            <a:r>
              <a:rPr lang="da-DK" dirty="0" smtClean="0"/>
              <a:t>Forekommer uappetitligt, at maden kan holde sig i 14 dage (nu ændret til en uge)</a:t>
            </a:r>
          </a:p>
          <a:p>
            <a:pPr lvl="1"/>
            <a:r>
              <a:rPr lang="da-DK" dirty="0" smtClean="0"/>
              <a:t>Uenighed om, hvordan opvarmningen af maden egentlig skal foregå</a:t>
            </a:r>
            <a:endParaRPr lang="da-DK" dirty="0"/>
          </a:p>
          <a:p>
            <a:pPr marL="0" indent="0">
              <a:buNone/>
            </a:pPr>
            <a:r>
              <a:rPr lang="da-DK" b="1" dirty="0" smtClean="0"/>
              <a:t>Pårørende</a:t>
            </a:r>
            <a:r>
              <a:rPr lang="da-DK" dirty="0" smtClean="0"/>
              <a:t> </a:t>
            </a:r>
          </a:p>
          <a:p>
            <a:pPr lvl="1"/>
            <a:r>
              <a:rPr lang="da-DK" dirty="0" smtClean="0"/>
              <a:t>fortæller</a:t>
            </a:r>
            <a:r>
              <a:rPr lang="da-DK" dirty="0"/>
              <a:t>, at </a:t>
            </a:r>
            <a:r>
              <a:rPr lang="da-DK" dirty="0" smtClean="0"/>
              <a:t>hustru </a:t>
            </a:r>
            <a:r>
              <a:rPr lang="da-DK" dirty="0"/>
              <a:t>er tilfreds med maden, </a:t>
            </a:r>
            <a:r>
              <a:rPr lang="da-DK" dirty="0">
                <a:solidFill>
                  <a:schemeClr val="accent1">
                    <a:lumMod val="75000"/>
                  </a:schemeClr>
                </a:solidFill>
              </a:rPr>
              <a:t>”men hun stiller jo heller ikke så mange krav mere</a:t>
            </a:r>
            <a:r>
              <a:rPr lang="da-DK" dirty="0" smtClean="0">
                <a:solidFill>
                  <a:schemeClr val="accent1">
                    <a:lumMod val="75000"/>
                  </a:schemeClr>
                </a:solidFill>
              </a:rPr>
              <a:t>”.</a:t>
            </a:r>
          </a:p>
          <a:p>
            <a:pPr marL="0" indent="0">
              <a:buNone/>
            </a:pPr>
            <a:r>
              <a:rPr lang="da-DK" b="1" dirty="0" smtClean="0"/>
              <a:t>Beboerne</a:t>
            </a:r>
          </a:p>
          <a:p>
            <a:pPr lvl="1"/>
            <a:r>
              <a:rPr lang="da-DK" dirty="0" smtClean="0"/>
              <a:t>Er generelt tilfredse med maden. En enkelt påpeger, </a:t>
            </a:r>
            <a:r>
              <a:rPr lang="da-DK" dirty="0" smtClean="0">
                <a:solidFill>
                  <a:schemeClr val="accent1">
                    <a:lumMod val="75000"/>
                  </a:schemeClr>
                </a:solidFill>
              </a:rPr>
              <a:t>”at </a:t>
            </a:r>
            <a:r>
              <a:rPr lang="da-DK" dirty="0">
                <a:solidFill>
                  <a:schemeClr val="accent1">
                    <a:lumMod val="75000"/>
                  </a:schemeClr>
                </a:solidFill>
              </a:rPr>
              <a:t>det </a:t>
            </a:r>
            <a:r>
              <a:rPr lang="da-DK" dirty="0" smtClean="0">
                <a:solidFill>
                  <a:schemeClr val="accent1">
                    <a:lumMod val="75000"/>
                  </a:schemeClr>
                </a:solidFill>
              </a:rPr>
              <a:t>ikke er </a:t>
            </a:r>
            <a:r>
              <a:rPr lang="da-DK" dirty="0">
                <a:solidFill>
                  <a:schemeClr val="accent1">
                    <a:lumMod val="75000"/>
                  </a:schemeClr>
                </a:solidFill>
              </a:rPr>
              <a:t>rigtig mad. </a:t>
            </a:r>
            <a:r>
              <a:rPr lang="da-DK" dirty="0" smtClean="0">
                <a:solidFill>
                  <a:schemeClr val="accent1">
                    <a:lumMod val="75000"/>
                  </a:schemeClr>
                </a:solidFill>
              </a:rPr>
              <a:t>Det </a:t>
            </a:r>
            <a:r>
              <a:rPr lang="da-DK" dirty="0">
                <a:solidFill>
                  <a:schemeClr val="accent1">
                    <a:lumMod val="75000"/>
                  </a:schemeClr>
                </a:solidFill>
              </a:rPr>
              <a:t>var bedre før, da der var et rigtigt køkken”, </a:t>
            </a:r>
            <a:r>
              <a:rPr lang="da-DK" dirty="0"/>
              <a:t>og hun vil også gerne have noget mere grønt.</a:t>
            </a:r>
            <a:endParaRPr lang="da-DK" dirty="0" smtClean="0"/>
          </a:p>
          <a:p>
            <a:pPr marL="0" indent="0">
              <a:buNone/>
            </a:pPr>
            <a:endParaRPr lang="da-DK" dirty="0" smtClean="0"/>
          </a:p>
          <a:p>
            <a:pPr marL="0" indent="0">
              <a:buNone/>
            </a:pPr>
            <a:endParaRPr lang="da-DK" dirty="0"/>
          </a:p>
          <a:p>
            <a:endParaRPr lang="da-DK" dirty="0"/>
          </a:p>
        </p:txBody>
      </p:sp>
    </p:spTree>
    <p:extLst>
      <p:ext uri="{BB962C8B-B14F-4D97-AF65-F5344CB8AC3E}">
        <p14:creationId xmlns:p14="http://schemas.microsoft.com/office/powerpoint/2010/main" val="2643800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b="1" dirty="0" smtClean="0">
                <a:solidFill>
                  <a:schemeClr val="accent6">
                    <a:lumMod val="75000"/>
                  </a:schemeClr>
                </a:solidFill>
              </a:rPr>
              <a:t>4. Et måltid er ikke blot et spørgsmål om den rette ernæring………..</a:t>
            </a:r>
            <a:endParaRPr lang="da-DK" sz="3600" b="1" dirty="0">
              <a:solidFill>
                <a:schemeClr val="accent6">
                  <a:lumMod val="75000"/>
                </a:schemeClr>
              </a:solidFill>
            </a:endParaRPr>
          </a:p>
        </p:txBody>
      </p:sp>
      <p:sp>
        <p:nvSpPr>
          <p:cNvPr id="3" name="Pladsholder til indhold 2"/>
          <p:cNvSpPr>
            <a:spLocks noGrp="1"/>
          </p:cNvSpPr>
          <p:nvPr>
            <p:ph idx="1"/>
          </p:nvPr>
        </p:nvSpPr>
        <p:spPr>
          <a:xfrm>
            <a:off x="344557" y="1825625"/>
            <a:ext cx="11787808" cy="4351338"/>
          </a:xfrm>
        </p:spPr>
        <p:txBody>
          <a:bodyPr>
            <a:normAutofit/>
          </a:bodyPr>
          <a:lstStyle/>
          <a:p>
            <a:r>
              <a:rPr lang="da-DK" dirty="0"/>
              <a:t>Måltiderne </a:t>
            </a:r>
            <a:r>
              <a:rPr lang="da-DK" dirty="0" smtClean="0"/>
              <a:t>strukturerer dagen</a:t>
            </a:r>
          </a:p>
          <a:p>
            <a:r>
              <a:rPr lang="da-DK" dirty="0" smtClean="0"/>
              <a:t>Måltiderne bruges til at skabe socialt fællesskab</a:t>
            </a:r>
          </a:p>
          <a:p>
            <a:r>
              <a:rPr lang="da-DK" dirty="0" smtClean="0"/>
              <a:t>Måltiderne bruges til at ”forkæle” og give omsorg</a:t>
            </a:r>
            <a:endParaRPr lang="da-DK" dirty="0"/>
          </a:p>
          <a:p>
            <a:r>
              <a:rPr lang="da-DK" dirty="0"/>
              <a:t>De svært </a:t>
            </a:r>
            <a:r>
              <a:rPr lang="da-DK" dirty="0" smtClean="0"/>
              <a:t>demente skal </a:t>
            </a:r>
            <a:r>
              <a:rPr lang="da-DK" dirty="0"/>
              <a:t>have lindret deres lidelse </a:t>
            </a:r>
            <a:r>
              <a:rPr lang="da-DK" dirty="0" smtClean="0"/>
              <a:t>– det beskrives af personale som: </a:t>
            </a:r>
          </a:p>
          <a:p>
            <a:pPr marL="457200" lvl="1" indent="0">
              <a:buNone/>
            </a:pPr>
            <a:endParaRPr lang="da-DK" dirty="0" smtClean="0"/>
          </a:p>
          <a:p>
            <a:pPr marL="457200" lvl="1" indent="0">
              <a:buNone/>
            </a:pPr>
            <a:r>
              <a:rPr lang="da-DK" sz="2800" dirty="0" smtClean="0">
                <a:solidFill>
                  <a:schemeClr val="accent1">
                    <a:lumMod val="75000"/>
                  </a:schemeClr>
                </a:solidFill>
              </a:rPr>
              <a:t>”Omsorg</a:t>
            </a:r>
            <a:r>
              <a:rPr lang="da-DK" sz="2800" dirty="0">
                <a:solidFill>
                  <a:schemeClr val="accent1">
                    <a:lumMod val="75000"/>
                  </a:schemeClr>
                </a:solidFill>
              </a:rPr>
              <a:t>, nærvær og god mad – vi skal gøre det så godt som muligt for </a:t>
            </a:r>
            <a:r>
              <a:rPr lang="da-DK" sz="2800" dirty="0" smtClean="0">
                <a:solidFill>
                  <a:schemeClr val="accent1">
                    <a:lumMod val="75000"/>
                  </a:schemeClr>
                </a:solidFill>
              </a:rPr>
              <a:t>dem.”</a:t>
            </a:r>
          </a:p>
        </p:txBody>
      </p:sp>
    </p:spTree>
    <p:extLst>
      <p:ext uri="{BB962C8B-B14F-4D97-AF65-F5344CB8AC3E}">
        <p14:creationId xmlns:p14="http://schemas.microsoft.com/office/powerpoint/2010/main" val="3659227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b="1" dirty="0" smtClean="0">
                <a:solidFill>
                  <a:srgbClr val="C00000"/>
                </a:solidFill>
              </a:rPr>
              <a:t>Fokus for delprojekt 4:</a:t>
            </a:r>
            <a:endParaRPr lang="da-DK" b="1" dirty="0">
              <a:solidFill>
                <a:srgbClr val="C00000"/>
              </a:solidFill>
            </a:endParaRPr>
          </a:p>
        </p:txBody>
      </p:sp>
      <p:sp>
        <p:nvSpPr>
          <p:cNvPr id="3" name="Pladsholder til indhold 2"/>
          <p:cNvSpPr>
            <a:spLocks noGrp="1"/>
          </p:cNvSpPr>
          <p:nvPr>
            <p:ph idx="1"/>
          </p:nvPr>
        </p:nvSpPr>
        <p:spPr/>
        <p:txBody>
          <a:bodyPr>
            <a:normAutofit/>
          </a:bodyPr>
          <a:lstStyle/>
          <a:p>
            <a:r>
              <a:rPr lang="da-DK" dirty="0"/>
              <a:t>U</a:t>
            </a:r>
            <a:r>
              <a:rPr lang="da-DK" dirty="0" smtClean="0"/>
              <a:t>dvikling i demenssymptomer vil medføre en udvikling i ernæringsindtaget både i forhold til lyst og evne til at spise samt til behovet for ernæring….</a:t>
            </a:r>
          </a:p>
          <a:p>
            <a:r>
              <a:rPr lang="da-DK" dirty="0"/>
              <a:t>T</a:t>
            </a:r>
            <a:r>
              <a:rPr lang="da-DK" dirty="0" smtClean="0"/>
              <a:t>o perspektiver; </a:t>
            </a:r>
          </a:p>
          <a:p>
            <a:pPr lvl="1"/>
            <a:r>
              <a:rPr lang="da-DK" dirty="0"/>
              <a:t>D</a:t>
            </a:r>
            <a:r>
              <a:rPr lang="da-DK" dirty="0" smtClean="0"/>
              <a:t>els betydningen af </a:t>
            </a:r>
            <a:r>
              <a:rPr lang="da-DK" dirty="0" smtClean="0">
                <a:solidFill>
                  <a:srgbClr val="C00000"/>
                </a:solidFill>
              </a:rPr>
              <a:t>ernæring i relation til vægttab, fejlernæring og heraf følgende øget dødelighed</a:t>
            </a:r>
          </a:p>
          <a:p>
            <a:pPr lvl="1"/>
            <a:r>
              <a:rPr lang="da-DK" dirty="0"/>
              <a:t>D</a:t>
            </a:r>
            <a:r>
              <a:rPr lang="da-DK" dirty="0" smtClean="0"/>
              <a:t>els betydningen af </a:t>
            </a:r>
            <a:r>
              <a:rPr lang="da-DK" dirty="0" smtClean="0">
                <a:solidFill>
                  <a:srgbClr val="C00000"/>
                </a:solidFill>
              </a:rPr>
              <a:t>ernæring i relation til forebyggelse af sygdommens progression.</a:t>
            </a:r>
          </a:p>
          <a:p>
            <a:pPr marL="457200" lvl="1" indent="0">
              <a:buNone/>
            </a:pPr>
            <a:r>
              <a:rPr lang="da-DK" dirty="0" smtClean="0">
                <a:solidFill>
                  <a:srgbClr val="C00000"/>
                </a:solidFill>
              </a:rPr>
              <a:t> </a:t>
            </a:r>
            <a:endParaRPr lang="da-DK" dirty="0" smtClean="0"/>
          </a:p>
          <a:p>
            <a:r>
              <a:rPr lang="da-DK" dirty="0" smtClean="0">
                <a:solidFill>
                  <a:srgbClr val="C00000"/>
                </a:solidFill>
              </a:rPr>
              <a:t>HVAD ER EN ”HJERNERIGTIG” KOST?</a:t>
            </a:r>
            <a:endParaRPr lang="da-DK" dirty="0">
              <a:solidFill>
                <a:srgbClr val="C00000"/>
              </a:solidFill>
            </a:endParaRPr>
          </a:p>
        </p:txBody>
      </p:sp>
    </p:spTree>
    <p:extLst>
      <p:ext uri="{BB962C8B-B14F-4D97-AF65-F5344CB8AC3E}">
        <p14:creationId xmlns:p14="http://schemas.microsoft.com/office/powerpoint/2010/main" val="3705955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solidFill>
                  <a:schemeClr val="accent6">
                    <a:lumMod val="75000"/>
                  </a:schemeClr>
                </a:solidFill>
              </a:rPr>
              <a:t>Workshop 1 – Kultur-ændring?</a:t>
            </a:r>
            <a:endParaRPr lang="da-DK" b="1" dirty="0">
              <a:solidFill>
                <a:schemeClr val="accent6">
                  <a:lumMod val="75000"/>
                </a:schemeClr>
              </a:solidFill>
            </a:endParaRPr>
          </a:p>
        </p:txBody>
      </p:sp>
      <p:sp>
        <p:nvSpPr>
          <p:cNvPr id="3" name="Pladsholder til indhold 2"/>
          <p:cNvSpPr>
            <a:spLocks noGrp="1"/>
          </p:cNvSpPr>
          <p:nvPr>
            <p:ph idx="1"/>
          </p:nvPr>
        </p:nvSpPr>
        <p:spPr>
          <a:xfrm>
            <a:off x="838200" y="1621410"/>
            <a:ext cx="10515600" cy="5071621"/>
          </a:xfrm>
        </p:spPr>
        <p:txBody>
          <a:bodyPr/>
          <a:lstStyle/>
          <a:p>
            <a:pPr marL="0" indent="0">
              <a:buNone/>
            </a:pPr>
            <a:r>
              <a:rPr lang="da-DK" dirty="0" smtClean="0"/>
              <a:t>Handler om</a:t>
            </a:r>
          </a:p>
          <a:p>
            <a:r>
              <a:rPr lang="da-DK" dirty="0" smtClean="0"/>
              <a:t>Mere viden i forhold til den rette ernæring – hvad er den bedste mad for den enkelte beboer?</a:t>
            </a:r>
          </a:p>
          <a:p>
            <a:r>
              <a:rPr lang="da-DK" dirty="0" smtClean="0"/>
              <a:t>Ændring af traditioner i relation til måltider og ernæring.</a:t>
            </a:r>
          </a:p>
          <a:p>
            <a:r>
              <a:rPr lang="da-DK" dirty="0"/>
              <a:t>Æ</a:t>
            </a:r>
            <a:r>
              <a:rPr lang="da-DK" dirty="0" smtClean="0"/>
              <a:t>ndring af holdninger i forhold til madens betydning for velvære og forståelsen </a:t>
            </a:r>
            <a:r>
              <a:rPr lang="da-DK" dirty="0"/>
              <a:t>af omsorg som rigelig ”god” </a:t>
            </a:r>
            <a:r>
              <a:rPr lang="da-DK" dirty="0" smtClean="0"/>
              <a:t>mad</a:t>
            </a:r>
          </a:p>
          <a:p>
            <a:r>
              <a:rPr lang="da-DK" dirty="0" smtClean="0"/>
              <a:t>Samarbejde </a:t>
            </a:r>
            <a:r>
              <a:rPr lang="da-DK" dirty="0"/>
              <a:t>mellem personale, beboere, pårørende og </a:t>
            </a:r>
            <a:r>
              <a:rPr lang="da-DK" dirty="0" smtClean="0"/>
              <a:t>frivillige</a:t>
            </a:r>
          </a:p>
          <a:p>
            <a:endParaRPr lang="da-DK" dirty="0"/>
          </a:p>
          <a:p>
            <a:pPr marL="0" indent="0" algn="ctr">
              <a:buNone/>
            </a:pPr>
            <a:r>
              <a:rPr lang="da-DK" dirty="0" smtClean="0">
                <a:solidFill>
                  <a:srgbClr val="C00000"/>
                </a:solidFill>
              </a:rPr>
              <a:t>SØD SAFT UDGÅR – erstattes med kunstigt sødet saft</a:t>
            </a:r>
            <a:endParaRPr lang="da-DK" dirty="0">
              <a:solidFill>
                <a:srgbClr val="C00000"/>
              </a:solidFill>
            </a:endParaRPr>
          </a:p>
          <a:p>
            <a:endParaRPr lang="da-DK" dirty="0" smtClean="0"/>
          </a:p>
          <a:p>
            <a:endParaRPr lang="da-DK" dirty="0"/>
          </a:p>
        </p:txBody>
      </p:sp>
    </p:spTree>
    <p:extLst>
      <p:ext uri="{BB962C8B-B14F-4D97-AF65-F5344CB8AC3E}">
        <p14:creationId xmlns:p14="http://schemas.microsoft.com/office/powerpoint/2010/main" val="1112025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b="1" dirty="0" smtClean="0"/>
              <a:t>Kostregistrering 2019 -2020</a:t>
            </a:r>
            <a:r>
              <a:rPr lang="da-DK" b="1" dirty="0" smtClean="0"/>
              <a:t/>
            </a:r>
            <a:br>
              <a:rPr lang="da-DK" b="1" dirty="0" smtClean="0"/>
            </a:br>
            <a:r>
              <a:rPr lang="da-DK" b="1" dirty="0" smtClean="0">
                <a:solidFill>
                  <a:srgbClr val="C00000"/>
                </a:solidFill>
              </a:rPr>
              <a:t>Hvordan ser kosten ud på Bryghuset?</a:t>
            </a:r>
            <a:endParaRPr lang="da-DK" b="1" dirty="0">
              <a:solidFill>
                <a:srgbClr val="C00000"/>
              </a:solidFill>
            </a:endParaRPr>
          </a:p>
        </p:txBody>
      </p:sp>
      <p:sp>
        <p:nvSpPr>
          <p:cNvPr id="3" name="Pladsholder til indhold 2"/>
          <p:cNvSpPr>
            <a:spLocks noGrp="1"/>
          </p:cNvSpPr>
          <p:nvPr>
            <p:ph idx="1"/>
          </p:nvPr>
        </p:nvSpPr>
        <p:spPr/>
        <p:txBody>
          <a:bodyPr>
            <a:normAutofit fontScale="85000" lnSpcReduction="20000"/>
          </a:bodyPr>
          <a:lstStyle/>
          <a:p>
            <a:pPr>
              <a:lnSpc>
                <a:spcPct val="120000"/>
              </a:lnSpc>
            </a:pPr>
            <a:r>
              <a:rPr lang="da-DK" b="1" dirty="0" smtClean="0">
                <a:solidFill>
                  <a:srgbClr val="00B050"/>
                </a:solidFill>
              </a:rPr>
              <a:t>Frugt / grønt  </a:t>
            </a:r>
            <a:r>
              <a:rPr lang="da-DK" dirty="0" smtClean="0">
                <a:solidFill>
                  <a:srgbClr val="00B050"/>
                </a:solidFill>
              </a:rPr>
              <a:t>–  For lidt!  </a:t>
            </a:r>
            <a:r>
              <a:rPr lang="da-DK" dirty="0" smtClean="0"/>
              <a:t>I gennemsnit får beboerne 3 stykker frugt /grønt  		        mod anbefalet 6 stykker. Store individuelle forskelle.</a:t>
            </a:r>
          </a:p>
          <a:p>
            <a:endParaRPr lang="da-DK" dirty="0" smtClean="0"/>
          </a:p>
          <a:p>
            <a:r>
              <a:rPr lang="da-DK" b="1" dirty="0" smtClean="0">
                <a:solidFill>
                  <a:srgbClr val="00B0F0"/>
                </a:solidFill>
              </a:rPr>
              <a:t>Sukker</a:t>
            </a:r>
            <a:r>
              <a:rPr lang="da-DK" dirty="0" smtClean="0">
                <a:solidFill>
                  <a:srgbClr val="00B0F0"/>
                </a:solidFill>
              </a:rPr>
              <a:t> – stadig meget sukker, </a:t>
            </a:r>
            <a:r>
              <a:rPr lang="da-DK" dirty="0" smtClean="0"/>
              <a:t>men klart mindre end tidligere. </a:t>
            </a:r>
          </a:p>
          <a:p>
            <a:pPr marL="0" indent="0">
              <a:buNone/>
            </a:pPr>
            <a:r>
              <a:rPr lang="da-DK" dirty="0" smtClean="0"/>
              <a:t>	       Store individuelle forskelle.</a:t>
            </a:r>
          </a:p>
          <a:p>
            <a:endParaRPr lang="da-DK" dirty="0" smtClean="0"/>
          </a:p>
          <a:p>
            <a:r>
              <a:rPr lang="da-DK" b="1" dirty="0" smtClean="0">
                <a:solidFill>
                  <a:srgbClr val="FFC000"/>
                </a:solidFill>
              </a:rPr>
              <a:t>Fedt</a:t>
            </a:r>
            <a:r>
              <a:rPr lang="da-DK" dirty="0" smtClean="0">
                <a:solidFill>
                  <a:srgbClr val="FFC000"/>
                </a:solidFill>
              </a:rPr>
              <a:t> -   Tendens til for lidt fedt! </a:t>
            </a:r>
          </a:p>
          <a:p>
            <a:pPr marL="0" indent="0">
              <a:buNone/>
            </a:pPr>
            <a:r>
              <a:rPr lang="da-DK" dirty="0">
                <a:solidFill>
                  <a:srgbClr val="FFC000"/>
                </a:solidFill>
              </a:rPr>
              <a:t>	 </a:t>
            </a:r>
            <a:r>
              <a:rPr lang="da-DK" dirty="0" smtClean="0">
                <a:solidFill>
                  <a:srgbClr val="FFC000"/>
                </a:solidFill>
              </a:rPr>
              <a:t>   </a:t>
            </a:r>
            <a:r>
              <a:rPr lang="da-DK" dirty="0" smtClean="0"/>
              <a:t>Store individuelle forskelle. 	</a:t>
            </a:r>
          </a:p>
          <a:p>
            <a:endParaRPr lang="da-DK" dirty="0" smtClean="0"/>
          </a:p>
          <a:p>
            <a:r>
              <a:rPr lang="da-DK" b="1" dirty="0" smtClean="0">
                <a:solidFill>
                  <a:srgbClr val="C00000"/>
                </a:solidFill>
              </a:rPr>
              <a:t>Energi (KJ) </a:t>
            </a:r>
            <a:r>
              <a:rPr lang="da-DK" dirty="0" smtClean="0">
                <a:solidFill>
                  <a:srgbClr val="C00000"/>
                </a:solidFill>
              </a:rPr>
              <a:t>- </a:t>
            </a:r>
            <a:r>
              <a:rPr lang="da-DK" dirty="0"/>
              <a:t> </a:t>
            </a:r>
            <a:r>
              <a:rPr lang="da-DK" dirty="0" smtClean="0">
                <a:solidFill>
                  <a:srgbClr val="C00000"/>
                </a:solidFill>
              </a:rPr>
              <a:t>Tendensen er, at mange får for få KJ! </a:t>
            </a:r>
          </a:p>
          <a:p>
            <a:pPr marL="0" indent="0">
              <a:buNone/>
            </a:pPr>
            <a:r>
              <a:rPr lang="da-DK" dirty="0">
                <a:solidFill>
                  <a:srgbClr val="C00000"/>
                </a:solidFill>
              </a:rPr>
              <a:t>	 </a:t>
            </a:r>
            <a:r>
              <a:rPr lang="da-DK" dirty="0" smtClean="0">
                <a:solidFill>
                  <a:srgbClr val="C00000"/>
                </a:solidFill>
              </a:rPr>
              <a:t>   </a:t>
            </a:r>
            <a:r>
              <a:rPr lang="da-DK" dirty="0" smtClean="0"/>
              <a:t>Store individuelle</a:t>
            </a:r>
            <a:r>
              <a:rPr lang="da-DK" dirty="0"/>
              <a:t> </a:t>
            </a:r>
            <a:r>
              <a:rPr lang="da-DK" dirty="0" smtClean="0"/>
              <a:t>forskelle.</a:t>
            </a:r>
            <a:endParaRPr lang="da-DK" dirty="0"/>
          </a:p>
        </p:txBody>
      </p:sp>
    </p:spTree>
    <p:extLst>
      <p:ext uri="{BB962C8B-B14F-4D97-AF65-F5344CB8AC3E}">
        <p14:creationId xmlns:p14="http://schemas.microsoft.com/office/powerpoint/2010/main" val="3594991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Er beboerne undervægtige eller?????</a:t>
            </a:r>
            <a:endParaRPr lang="da-DK" dirty="0"/>
          </a:p>
        </p:txBody>
      </p:sp>
      <p:graphicFrame>
        <p:nvGraphicFramePr>
          <p:cNvPr id="4" name="Pladsholder til indhold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6227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400" b="1" dirty="0">
                <a:solidFill>
                  <a:srgbClr val="C00000"/>
                </a:solidFill>
              </a:rPr>
              <a:t>W</a:t>
            </a:r>
            <a:r>
              <a:rPr lang="da-DK" sz="2400" b="1" dirty="0" smtClean="0">
                <a:solidFill>
                  <a:srgbClr val="C00000"/>
                </a:solidFill>
              </a:rPr>
              <a:t>orkshop 2 </a:t>
            </a:r>
            <a:r>
              <a:rPr lang="da-DK" b="1" dirty="0" smtClean="0">
                <a:solidFill>
                  <a:srgbClr val="C00000"/>
                </a:solidFill>
              </a:rPr>
              <a:t/>
            </a:r>
            <a:br>
              <a:rPr lang="da-DK" b="1" dirty="0" smtClean="0">
                <a:solidFill>
                  <a:srgbClr val="C00000"/>
                </a:solidFill>
              </a:rPr>
            </a:br>
            <a:r>
              <a:rPr lang="da-DK" b="1" dirty="0">
                <a:solidFill>
                  <a:srgbClr val="C00000"/>
                </a:solidFill>
              </a:rPr>
              <a:t>F</a:t>
            </a:r>
            <a:r>
              <a:rPr lang="da-DK" b="1" dirty="0" smtClean="0">
                <a:solidFill>
                  <a:srgbClr val="C00000"/>
                </a:solidFill>
              </a:rPr>
              <a:t>ejlernæring? Underernæring? Overernæring?</a:t>
            </a:r>
            <a:endParaRPr lang="da-DK" b="1" dirty="0">
              <a:solidFill>
                <a:srgbClr val="C00000"/>
              </a:solidFill>
            </a:endParaRPr>
          </a:p>
        </p:txBody>
      </p:sp>
      <p:sp>
        <p:nvSpPr>
          <p:cNvPr id="3" name="Pladsholder til indhold 2"/>
          <p:cNvSpPr>
            <a:spLocks noGrp="1"/>
          </p:cNvSpPr>
          <p:nvPr>
            <p:ph idx="1"/>
          </p:nvPr>
        </p:nvSpPr>
        <p:spPr/>
        <p:txBody>
          <a:bodyPr>
            <a:normAutofit/>
          </a:bodyPr>
          <a:lstStyle/>
          <a:p>
            <a:endParaRPr lang="da-DK" dirty="0" smtClean="0"/>
          </a:p>
          <a:p>
            <a:r>
              <a:rPr lang="da-DK" dirty="0" smtClean="0"/>
              <a:t>Store individuelle forskelle</a:t>
            </a:r>
          </a:p>
          <a:p>
            <a:r>
              <a:rPr lang="da-DK" dirty="0" smtClean="0"/>
              <a:t>Flere er overvægtige</a:t>
            </a:r>
          </a:p>
          <a:p>
            <a:r>
              <a:rPr lang="da-DK" dirty="0" smtClean="0"/>
              <a:t>Er alt skrevet på og registreret?</a:t>
            </a:r>
          </a:p>
          <a:p>
            <a:endParaRPr lang="da-DK" dirty="0"/>
          </a:p>
          <a:p>
            <a:endParaRPr lang="da-DK" dirty="0" smtClean="0"/>
          </a:p>
          <a:p>
            <a:r>
              <a:rPr lang="da-DK" b="1" dirty="0" smtClean="0">
                <a:solidFill>
                  <a:schemeClr val="accent6">
                    <a:lumMod val="75000"/>
                  </a:schemeClr>
                </a:solidFill>
              </a:rPr>
              <a:t>Ikke muligt for Personalet at kost- og væskeregistrere alt indtag</a:t>
            </a:r>
          </a:p>
          <a:p>
            <a:endParaRPr lang="da-DK" dirty="0"/>
          </a:p>
          <a:p>
            <a:endParaRPr lang="da-DK" dirty="0" smtClean="0"/>
          </a:p>
          <a:p>
            <a:pPr marL="0" indent="0">
              <a:buNone/>
            </a:pPr>
            <a:endParaRPr lang="da-DK" dirty="0"/>
          </a:p>
          <a:p>
            <a:endParaRPr lang="da-DK" dirty="0"/>
          </a:p>
        </p:txBody>
      </p:sp>
    </p:spTree>
    <p:extLst>
      <p:ext uri="{BB962C8B-B14F-4D97-AF65-F5344CB8AC3E}">
        <p14:creationId xmlns:p14="http://schemas.microsoft.com/office/powerpoint/2010/main" val="1123166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b="1" dirty="0" smtClean="0">
                <a:solidFill>
                  <a:srgbClr val="C00000"/>
                </a:solidFill>
              </a:rPr>
              <a:t>Sukker og demens</a:t>
            </a:r>
            <a:endParaRPr lang="da-DK" b="1" dirty="0">
              <a:solidFill>
                <a:srgbClr val="C00000"/>
              </a:solidFill>
            </a:endParaRPr>
          </a:p>
        </p:txBody>
      </p:sp>
      <p:sp>
        <p:nvSpPr>
          <p:cNvPr id="3" name="Undertitel 2"/>
          <p:cNvSpPr>
            <a:spLocks noGrp="1"/>
          </p:cNvSpPr>
          <p:nvPr>
            <p:ph type="subTitle" idx="1"/>
          </p:nvPr>
        </p:nvSpPr>
        <p:spPr/>
        <p:txBody>
          <a:bodyPr/>
          <a:lstStyle/>
          <a:p>
            <a:r>
              <a:rPr lang="da-DK" dirty="0" smtClean="0"/>
              <a:t>Delprojekt 4</a:t>
            </a:r>
          </a:p>
          <a:p>
            <a:r>
              <a:rPr lang="da-DK" dirty="0" smtClean="0"/>
              <a:t>Vibeke Diness Borup</a:t>
            </a:r>
            <a:endParaRPr lang="da-DK" dirty="0"/>
          </a:p>
        </p:txBody>
      </p:sp>
    </p:spTree>
    <p:extLst>
      <p:ext uri="{BB962C8B-B14F-4D97-AF65-F5344CB8AC3E}">
        <p14:creationId xmlns:p14="http://schemas.microsoft.com/office/powerpoint/2010/main" val="2187637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rote de gastroenteritis aguda en una colonia infantil de la provincia de  Huesca, con tres afectad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7310" y="2881746"/>
            <a:ext cx="2703871" cy="202653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a-DK" dirty="0" smtClean="0"/>
              <a:t>Hvad er problemet med sukker?</a:t>
            </a:r>
            <a:endParaRPr lang="da-DK" dirty="0"/>
          </a:p>
        </p:txBody>
      </p:sp>
      <p:pic>
        <p:nvPicPr>
          <p:cNvPr id="3" name="Picture 2" descr="Sukkerknald (500 g) | ExperiMentor.d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478539"/>
            <a:ext cx="3013977" cy="308932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Lige forbindelse 4"/>
          <p:cNvCxnSpPr/>
          <p:nvPr/>
        </p:nvCxnSpPr>
        <p:spPr>
          <a:xfrm>
            <a:off x="5348748" y="2094271"/>
            <a:ext cx="39329" cy="357934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Lige pilforbindelse 7"/>
          <p:cNvCxnSpPr/>
          <p:nvPr/>
        </p:nvCxnSpPr>
        <p:spPr>
          <a:xfrm>
            <a:off x="5348748" y="2094271"/>
            <a:ext cx="1494503" cy="983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Lige pilforbindelse 10"/>
          <p:cNvCxnSpPr/>
          <p:nvPr/>
        </p:nvCxnSpPr>
        <p:spPr>
          <a:xfrm flipV="1">
            <a:off x="4640826" y="3869196"/>
            <a:ext cx="2222089" cy="1474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Lige pilforbindelse 11"/>
          <p:cNvCxnSpPr/>
          <p:nvPr/>
        </p:nvCxnSpPr>
        <p:spPr>
          <a:xfrm>
            <a:off x="5390145" y="5673619"/>
            <a:ext cx="1494503" cy="983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kstfelt 17"/>
          <p:cNvSpPr txBox="1"/>
          <p:nvPr/>
        </p:nvSpPr>
        <p:spPr>
          <a:xfrm>
            <a:off x="7004867" y="1915351"/>
            <a:ext cx="1967205" cy="400110"/>
          </a:xfrm>
          <a:prstGeom prst="rect">
            <a:avLst/>
          </a:prstGeom>
          <a:noFill/>
        </p:spPr>
        <p:txBody>
          <a:bodyPr wrap="none" rtlCol="0">
            <a:spAutoFit/>
          </a:bodyPr>
          <a:lstStyle/>
          <a:p>
            <a:r>
              <a:rPr lang="da-DK" sz="2000" dirty="0" smtClean="0">
                <a:solidFill>
                  <a:srgbClr val="0070C0"/>
                </a:solidFill>
              </a:rPr>
              <a:t>Energioverskud</a:t>
            </a:r>
            <a:endParaRPr lang="da-DK" sz="2000" dirty="0">
              <a:solidFill>
                <a:srgbClr val="0070C0"/>
              </a:solidFill>
            </a:endParaRPr>
          </a:p>
        </p:txBody>
      </p:sp>
      <p:sp>
        <p:nvSpPr>
          <p:cNvPr id="20" name="Tekstfelt 19"/>
          <p:cNvSpPr txBox="1"/>
          <p:nvPr/>
        </p:nvSpPr>
        <p:spPr>
          <a:xfrm>
            <a:off x="7008000" y="5344611"/>
            <a:ext cx="1606058" cy="892552"/>
          </a:xfrm>
          <a:prstGeom prst="rect">
            <a:avLst/>
          </a:prstGeom>
          <a:noFill/>
        </p:spPr>
        <p:txBody>
          <a:bodyPr wrap="square" rtlCol="0">
            <a:spAutoFit/>
          </a:bodyPr>
          <a:lstStyle/>
          <a:p>
            <a:r>
              <a:rPr lang="da-DK" sz="2000" dirty="0" err="1" smtClean="0">
                <a:solidFill>
                  <a:srgbClr val="0070C0"/>
                </a:solidFill>
              </a:rPr>
              <a:t>Glykering</a:t>
            </a:r>
            <a:r>
              <a:rPr lang="da-DK" sz="2000" dirty="0" smtClean="0">
                <a:solidFill>
                  <a:srgbClr val="0070C0"/>
                </a:solidFill>
              </a:rPr>
              <a:t> </a:t>
            </a:r>
          </a:p>
          <a:p>
            <a:r>
              <a:rPr lang="da-DK" sz="1600" dirty="0" smtClean="0">
                <a:solidFill>
                  <a:srgbClr val="0070C0"/>
                </a:solidFill>
              </a:rPr>
              <a:t>(sukker klistrer til proteiner)</a:t>
            </a:r>
            <a:endParaRPr lang="da-DK" sz="1600" dirty="0">
              <a:solidFill>
                <a:srgbClr val="0070C0"/>
              </a:solidFill>
            </a:endParaRPr>
          </a:p>
        </p:txBody>
      </p:sp>
      <p:sp>
        <p:nvSpPr>
          <p:cNvPr id="21" name="Tekstfelt 20"/>
          <p:cNvSpPr txBox="1"/>
          <p:nvPr/>
        </p:nvSpPr>
        <p:spPr>
          <a:xfrm>
            <a:off x="6926818" y="3694959"/>
            <a:ext cx="2865336" cy="400110"/>
          </a:xfrm>
          <a:prstGeom prst="rect">
            <a:avLst/>
          </a:prstGeom>
          <a:noFill/>
        </p:spPr>
        <p:txBody>
          <a:bodyPr wrap="none" rtlCol="0">
            <a:spAutoFit/>
          </a:bodyPr>
          <a:lstStyle/>
          <a:p>
            <a:r>
              <a:rPr lang="da-DK" sz="2000" dirty="0" smtClean="0">
                <a:solidFill>
                  <a:srgbClr val="0070C0"/>
                </a:solidFill>
              </a:rPr>
              <a:t>Tarmmikrobiel </a:t>
            </a:r>
            <a:r>
              <a:rPr lang="da-DK" sz="2000" dirty="0" err="1" smtClean="0">
                <a:solidFill>
                  <a:srgbClr val="0070C0"/>
                </a:solidFill>
              </a:rPr>
              <a:t>dysbiose</a:t>
            </a:r>
            <a:endParaRPr lang="da-DK" sz="2000" dirty="0">
              <a:solidFill>
                <a:srgbClr val="0070C0"/>
              </a:solidFill>
            </a:endParaRPr>
          </a:p>
        </p:txBody>
      </p:sp>
      <p:pic>
        <p:nvPicPr>
          <p:cNvPr id="1028" name="Picture 4" descr="Tomatekstrakt kan gøre en forskel for metabolisk syndr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3688" y="515219"/>
            <a:ext cx="2436422" cy="24364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he role of advanced glycation end products in human infertility -  ScienceDirec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7411" y="4838387"/>
            <a:ext cx="32289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342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720212" y="581437"/>
            <a:ext cx="10515600" cy="1325563"/>
          </a:xfrm>
          <a:prstGeom prst="rect">
            <a:avLst/>
          </a:prstGeom>
        </p:spPr>
        <p:txBody>
          <a:bodyPr/>
          <a:lstStyle>
            <a:lvl1pPr algn="l" defTabSz="914400" rtl="0" eaLnBrk="1" latinLnBrk="0" hangingPunct="1">
              <a:lnSpc>
                <a:spcPct val="90000"/>
              </a:lnSpc>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a-DK" dirty="0" smtClean="0"/>
              <a:t>Hvad er problemet med sukker?</a:t>
            </a:r>
            <a:endParaRPr lang="da-DK" dirty="0"/>
          </a:p>
        </p:txBody>
      </p:sp>
      <p:sp>
        <p:nvSpPr>
          <p:cNvPr id="3" name="Pladsholder til indhold 2"/>
          <p:cNvSpPr txBox="1">
            <a:spLocks/>
          </p:cNvSpPr>
          <p:nvPr/>
        </p:nvSpPr>
        <p:spPr>
          <a:xfrm>
            <a:off x="838200" y="1995948"/>
            <a:ext cx="10515600" cy="4227871"/>
          </a:xfrm>
          <a:prstGeom prst="rect">
            <a:avLst/>
          </a:prstGeom>
        </p:spPr>
        <p:txBody>
          <a:bodyPr>
            <a:normAutofit/>
          </a:bodyPr>
          <a:lstStyle>
            <a:lvl1pPr marL="360000" indent="-360000" algn="l" defTabSz="914400" rtl="0" eaLnBrk="1" latinLnBrk="0" hangingPunct="1">
              <a:lnSpc>
                <a:spcPct val="90000"/>
              </a:lnSpc>
              <a:spcBef>
                <a:spcPts val="1000"/>
              </a:spcBef>
              <a:spcAft>
                <a:spcPts val="800"/>
              </a:spcAft>
              <a:buClr>
                <a:schemeClr val="tx2"/>
              </a:buClr>
              <a:buFont typeface="Arial" panose="020B0604020202020204" pitchFamily="34" charset="0"/>
              <a:buChar char="•"/>
              <a:defRPr sz="2400" kern="1200">
                <a:solidFill>
                  <a:srgbClr val="000000"/>
                </a:solidFill>
                <a:latin typeface="+mn-lt"/>
                <a:ea typeface="+mn-ea"/>
                <a:cs typeface="+mn-cs"/>
              </a:defRPr>
            </a:lvl1pPr>
            <a:lvl2pPr marL="720000" indent="-360000" algn="l" defTabSz="914400" rtl="0" eaLnBrk="1" latinLnBrk="0" hangingPunct="1">
              <a:lnSpc>
                <a:spcPct val="90000"/>
              </a:lnSpc>
              <a:spcBef>
                <a:spcPts val="500"/>
              </a:spcBef>
              <a:spcAft>
                <a:spcPts val="500"/>
              </a:spcAft>
              <a:buClr>
                <a:schemeClr val="tx2"/>
              </a:buClr>
              <a:buFont typeface="Arial" panose="020B0604020202020204" pitchFamily="34" charset="0"/>
              <a:buChar char="•"/>
              <a:defRPr sz="2100" kern="1200">
                <a:solidFill>
                  <a:srgbClr val="000000"/>
                </a:solidFill>
                <a:latin typeface="+mn-lt"/>
                <a:ea typeface="+mn-ea"/>
                <a:cs typeface="+mn-cs"/>
              </a:defRPr>
            </a:lvl2pPr>
            <a:lvl3pPr marL="972000" indent="-2520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rgbClr val="000000"/>
                </a:solidFill>
                <a:latin typeface="+mn-lt"/>
                <a:ea typeface="+mn-ea"/>
                <a:cs typeface="+mn-cs"/>
              </a:defRPr>
            </a:lvl3pPr>
            <a:lvl4pPr marL="1224000" indent="-2520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rgbClr val="000000"/>
                </a:solidFill>
                <a:latin typeface="+mn-lt"/>
                <a:ea typeface="+mn-ea"/>
                <a:cs typeface="+mn-cs"/>
              </a:defRPr>
            </a:lvl4pPr>
            <a:lvl5pPr marL="1476000" indent="-2520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da-DK" dirty="0" smtClean="0"/>
              <a:t>Energioverskud →  </a:t>
            </a:r>
            <a:r>
              <a:rPr lang="da-DK" dirty="0" err="1" smtClean="0"/>
              <a:t>abdominal</a:t>
            </a:r>
            <a:r>
              <a:rPr lang="da-DK" dirty="0" smtClean="0"/>
              <a:t> fedme</a:t>
            </a:r>
          </a:p>
          <a:p>
            <a:pPr marL="0" indent="0">
              <a:lnSpc>
                <a:spcPct val="200000"/>
              </a:lnSpc>
              <a:buNone/>
            </a:pPr>
            <a:r>
              <a:rPr lang="da-DK" dirty="0"/>
              <a:t>Udvikling af insulinresistens</a:t>
            </a:r>
          </a:p>
          <a:p>
            <a:pPr marL="0" indent="0">
              <a:lnSpc>
                <a:spcPct val="200000"/>
              </a:lnSpc>
              <a:buNone/>
            </a:pPr>
            <a:r>
              <a:rPr lang="da-DK" dirty="0"/>
              <a:t>Tarmmikrobiel </a:t>
            </a:r>
            <a:r>
              <a:rPr lang="da-DK" dirty="0" err="1"/>
              <a:t>dysbiose</a:t>
            </a:r>
            <a:endParaRPr lang="da-DK" dirty="0"/>
          </a:p>
          <a:p>
            <a:pPr marL="0" indent="0">
              <a:lnSpc>
                <a:spcPct val="200000"/>
              </a:lnSpc>
              <a:buNone/>
            </a:pPr>
            <a:r>
              <a:rPr lang="da-DK" dirty="0" err="1" smtClean="0"/>
              <a:t>Glykering</a:t>
            </a:r>
            <a:r>
              <a:rPr lang="da-DK" dirty="0" smtClean="0"/>
              <a:t> </a:t>
            </a:r>
            <a:r>
              <a:rPr lang="da-DK" dirty="0"/>
              <a:t>af proteiner</a:t>
            </a:r>
          </a:p>
          <a:p>
            <a:pPr marL="0" indent="0">
              <a:lnSpc>
                <a:spcPct val="200000"/>
              </a:lnSpc>
              <a:buFont typeface="Arial" panose="020B0604020202020204" pitchFamily="34" charset="0"/>
              <a:buNone/>
            </a:pPr>
            <a:endParaRPr lang="da-DK" dirty="0"/>
          </a:p>
        </p:txBody>
      </p:sp>
      <p:sp>
        <p:nvSpPr>
          <p:cNvPr id="4" name="Højre klammeparentes 3"/>
          <p:cNvSpPr/>
          <p:nvPr/>
        </p:nvSpPr>
        <p:spPr>
          <a:xfrm>
            <a:off x="5978012" y="2336903"/>
            <a:ext cx="411087" cy="3329807"/>
          </a:xfrm>
          <a:prstGeom prst="rightBrace">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da-DK"/>
          </a:p>
        </p:txBody>
      </p:sp>
      <p:sp>
        <p:nvSpPr>
          <p:cNvPr id="5" name="Tekstfelt 4"/>
          <p:cNvSpPr txBox="1"/>
          <p:nvPr/>
        </p:nvSpPr>
        <p:spPr>
          <a:xfrm>
            <a:off x="6479874" y="1995948"/>
            <a:ext cx="3919663" cy="584775"/>
          </a:xfrm>
          <a:prstGeom prst="rect">
            <a:avLst/>
          </a:prstGeom>
          <a:noFill/>
        </p:spPr>
        <p:txBody>
          <a:bodyPr wrap="none" rtlCol="0">
            <a:spAutoFit/>
          </a:bodyPr>
          <a:lstStyle/>
          <a:p>
            <a:r>
              <a:rPr lang="da-DK" sz="3200" b="1" dirty="0" err="1" smtClean="0">
                <a:solidFill>
                  <a:srgbClr val="C00000"/>
                </a:solidFill>
              </a:rPr>
              <a:t>Neuroinflammation</a:t>
            </a:r>
            <a:endParaRPr lang="da-DK" sz="3200" b="1" dirty="0">
              <a:solidFill>
                <a:srgbClr val="C00000"/>
              </a:solidFill>
            </a:endParaRPr>
          </a:p>
        </p:txBody>
      </p:sp>
      <p:pic>
        <p:nvPicPr>
          <p:cNvPr id="1030" name="Picture 6" descr="Neuroinflammation - Fullerton, CA - OC Integrative Medic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5037" y="2736142"/>
            <a:ext cx="3725795" cy="2930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408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anatapfelsaft im Glas | Stock Bild | Colour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187" y="4115230"/>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ranatapfelsaft im Glas | Stock Bild | Colour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15231"/>
            <a:ext cx="1743075" cy="261937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a-DK" dirty="0" smtClean="0"/>
              <a:t>Hvor meget sukker er skadeligt?</a:t>
            </a:r>
            <a:endParaRPr lang="da-DK" dirty="0"/>
          </a:p>
        </p:txBody>
      </p:sp>
      <p:sp>
        <p:nvSpPr>
          <p:cNvPr id="3" name="Pladsholder til indhold 2"/>
          <p:cNvSpPr>
            <a:spLocks noGrp="1"/>
          </p:cNvSpPr>
          <p:nvPr>
            <p:ph idx="1"/>
          </p:nvPr>
        </p:nvSpPr>
        <p:spPr>
          <a:xfrm>
            <a:off x="838200" y="1690690"/>
            <a:ext cx="10515600" cy="4486684"/>
          </a:xfrm>
        </p:spPr>
        <p:txBody>
          <a:bodyPr>
            <a:normAutofit/>
          </a:bodyPr>
          <a:lstStyle/>
          <a:p>
            <a:pPr marL="0" indent="0">
              <a:buNone/>
            </a:pPr>
            <a:r>
              <a:rPr lang="da-DK" b="1" dirty="0" smtClean="0"/>
              <a:t>Sundhedsstyrelsens anbefaling:</a:t>
            </a:r>
          </a:p>
          <a:p>
            <a:pPr marL="0" indent="0">
              <a:buNone/>
            </a:pPr>
            <a:r>
              <a:rPr lang="da-DK" i="1" dirty="0"/>
              <a:t>Tilsat sukker </a:t>
            </a:r>
            <a:r>
              <a:rPr lang="da-DK" dirty="0"/>
              <a:t>bør udgøre mindre end 10 E</a:t>
            </a:r>
            <a:r>
              <a:rPr lang="da-DK" dirty="0" smtClean="0"/>
              <a:t>%</a:t>
            </a:r>
          </a:p>
          <a:p>
            <a:pPr marL="0" indent="0">
              <a:buNone/>
            </a:pPr>
            <a:r>
              <a:rPr lang="da-DK" dirty="0" smtClean="0"/>
              <a:t>Svarer til cirka 35 gram/dag for stillesiddende ældre </a:t>
            </a:r>
          </a:p>
          <a:p>
            <a:pPr marL="0" indent="0">
              <a:buNone/>
            </a:pPr>
            <a:endParaRPr lang="da-DK" sz="1800" dirty="0"/>
          </a:p>
          <a:p>
            <a:pPr marL="0" indent="0">
              <a:buNone/>
            </a:pPr>
            <a:r>
              <a:rPr lang="da-DK" dirty="0"/>
              <a:t>O</a:t>
            </a:r>
            <a:r>
              <a:rPr lang="da-DK" dirty="0" smtClean="0"/>
              <a:t>mkring 2 glas saftevand </a:t>
            </a:r>
          </a:p>
          <a:p>
            <a:pPr marL="0" indent="0">
              <a:buNone/>
            </a:pPr>
            <a:r>
              <a:rPr lang="da-DK" dirty="0" smtClean="0"/>
              <a:t> </a:t>
            </a:r>
            <a:endParaRPr lang="da-DK" sz="1900" dirty="0"/>
          </a:p>
        </p:txBody>
      </p:sp>
      <p:sp>
        <p:nvSpPr>
          <p:cNvPr id="4" name="Tekstfelt 3"/>
          <p:cNvSpPr txBox="1"/>
          <p:nvPr/>
        </p:nvSpPr>
        <p:spPr>
          <a:xfrm>
            <a:off x="4680707" y="5255660"/>
            <a:ext cx="4673074" cy="1200329"/>
          </a:xfrm>
          <a:prstGeom prst="rect">
            <a:avLst/>
          </a:prstGeom>
          <a:noFill/>
        </p:spPr>
        <p:txBody>
          <a:bodyPr wrap="none" rtlCol="0">
            <a:spAutoFit/>
          </a:bodyPr>
          <a:lstStyle/>
          <a:p>
            <a:r>
              <a:rPr lang="da-DK" dirty="0"/>
              <a:t>2 dl saftevand indeholder 20 gram sukker </a:t>
            </a:r>
          </a:p>
          <a:p>
            <a:r>
              <a:rPr lang="da-DK" dirty="0"/>
              <a:t>½ liter sodavand indeholder 50 gram sukker</a:t>
            </a:r>
          </a:p>
          <a:p>
            <a:r>
              <a:rPr lang="da-DK" dirty="0"/>
              <a:t>1 Magnum is indeholder 23 gram sukker</a:t>
            </a:r>
          </a:p>
          <a:p>
            <a:endParaRPr lang="da-DK" dirty="0"/>
          </a:p>
        </p:txBody>
      </p:sp>
    </p:spTree>
    <p:extLst>
      <p:ext uri="{BB962C8B-B14F-4D97-AF65-F5344CB8AC3E}">
        <p14:creationId xmlns:p14="http://schemas.microsoft.com/office/powerpoint/2010/main" val="2892675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 meget sukker er skadeligt?</a:t>
            </a:r>
            <a:endParaRPr lang="da-DK" dirty="0"/>
          </a:p>
        </p:txBody>
      </p:sp>
      <p:sp>
        <p:nvSpPr>
          <p:cNvPr id="3" name="Pladsholder til indhold 2"/>
          <p:cNvSpPr>
            <a:spLocks noGrp="1"/>
          </p:cNvSpPr>
          <p:nvPr>
            <p:ph idx="1"/>
          </p:nvPr>
        </p:nvSpPr>
        <p:spPr>
          <a:xfrm>
            <a:off x="838200" y="1579820"/>
            <a:ext cx="10912522" cy="2335244"/>
          </a:xfrm>
        </p:spPr>
        <p:txBody>
          <a:bodyPr>
            <a:normAutofit fontScale="85000" lnSpcReduction="20000"/>
          </a:bodyPr>
          <a:lstStyle/>
          <a:p>
            <a:pPr marL="0" indent="0">
              <a:lnSpc>
                <a:spcPct val="150000"/>
              </a:lnSpc>
              <a:buNone/>
            </a:pPr>
            <a:r>
              <a:rPr lang="da-DK" b="1" dirty="0" smtClean="0"/>
              <a:t>Resultater fra </a:t>
            </a:r>
            <a:r>
              <a:rPr lang="da-DK" b="1" dirty="0" err="1" smtClean="0"/>
              <a:t>reviewet</a:t>
            </a:r>
            <a:r>
              <a:rPr lang="da-DK" b="1" dirty="0" smtClean="0"/>
              <a:t> om sukker og demenssymptomer:</a:t>
            </a:r>
          </a:p>
          <a:p>
            <a:pPr marL="0" indent="0">
              <a:lnSpc>
                <a:spcPct val="150000"/>
              </a:lnSpc>
              <a:buNone/>
            </a:pPr>
            <a:r>
              <a:rPr lang="da-DK" dirty="0" smtClean="0"/>
              <a:t>Ved omkring </a:t>
            </a:r>
            <a:r>
              <a:rPr lang="da-DK" i="1" dirty="0" smtClean="0">
                <a:solidFill>
                  <a:srgbClr val="0070C0"/>
                </a:solidFill>
              </a:rPr>
              <a:t>100 gram </a:t>
            </a:r>
            <a:r>
              <a:rPr lang="da-DK" i="1" u="sng" dirty="0" smtClean="0">
                <a:solidFill>
                  <a:srgbClr val="0070C0"/>
                </a:solidFill>
              </a:rPr>
              <a:t>totalsukker</a:t>
            </a:r>
            <a:r>
              <a:rPr lang="da-DK" i="1" dirty="0" smtClean="0">
                <a:solidFill>
                  <a:srgbClr val="0070C0"/>
                </a:solidFill>
              </a:rPr>
              <a:t>/dag </a:t>
            </a:r>
            <a:r>
              <a:rPr lang="da-DK" dirty="0" smtClean="0"/>
              <a:t>ses forhøjet </a:t>
            </a:r>
            <a:r>
              <a:rPr lang="da-DK" dirty="0" err="1" smtClean="0"/>
              <a:t>amyloid</a:t>
            </a:r>
            <a:r>
              <a:rPr lang="da-DK" dirty="0" smtClean="0"/>
              <a:t> og nedsatte færdigheder i kognitive tests (primært MMSE)</a:t>
            </a:r>
          </a:p>
          <a:p>
            <a:pPr marL="0" indent="0">
              <a:lnSpc>
                <a:spcPct val="150000"/>
              </a:lnSpc>
              <a:buNone/>
            </a:pPr>
            <a:r>
              <a:rPr lang="da-DK" dirty="0" smtClean="0"/>
              <a:t>Under 81 gram/dag = ingen øgning af demensmarkører eller nedsat kognition</a:t>
            </a:r>
          </a:p>
          <a:p>
            <a:pPr marL="0" indent="0">
              <a:lnSpc>
                <a:spcPct val="150000"/>
              </a:lnSpc>
              <a:buNone/>
            </a:pPr>
            <a:endParaRPr lang="da-DK" sz="1200" dirty="0" smtClean="0"/>
          </a:p>
          <a:p>
            <a:pPr marL="0" indent="0">
              <a:lnSpc>
                <a:spcPct val="150000"/>
              </a:lnSpc>
              <a:buNone/>
            </a:pPr>
            <a:endParaRPr lang="da-DK" dirty="0"/>
          </a:p>
        </p:txBody>
      </p:sp>
      <p:pic>
        <p:nvPicPr>
          <p:cNvPr id="4" name="Picture 2" descr="Granatapfelsaft im Glas | Stock Bild | Colour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187" y="4115230"/>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ranatapfelsaft im Glas | Stock Bild | Colour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15231"/>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ranatapfelsaft im Glas | Stock Bild | Colour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116" y="4115231"/>
            <a:ext cx="1743075" cy="2619375"/>
          </a:xfrm>
          <a:prstGeom prst="rect">
            <a:avLst/>
          </a:prstGeom>
          <a:noFill/>
          <a:extLst>
            <a:ext uri="{909E8E84-426E-40DD-AFC4-6F175D3DCCD1}">
              <a14:hiddenFill xmlns:a14="http://schemas.microsoft.com/office/drawing/2010/main">
                <a:solidFill>
                  <a:srgbClr val="FFFFFF"/>
                </a:solidFill>
              </a14:hiddenFill>
            </a:ext>
          </a:extLst>
        </p:spPr>
      </p:pic>
      <p:sp>
        <p:nvSpPr>
          <p:cNvPr id="10" name="Tekstfelt 9"/>
          <p:cNvSpPr txBox="1"/>
          <p:nvPr/>
        </p:nvSpPr>
        <p:spPr>
          <a:xfrm>
            <a:off x="8430660" y="4437792"/>
            <a:ext cx="3732959" cy="2185214"/>
          </a:xfrm>
          <a:prstGeom prst="rect">
            <a:avLst/>
          </a:prstGeom>
          <a:solidFill>
            <a:schemeClr val="bg1"/>
          </a:solidFill>
        </p:spPr>
        <p:txBody>
          <a:bodyPr wrap="square" rtlCol="0">
            <a:spAutoFit/>
          </a:bodyPr>
          <a:lstStyle/>
          <a:p>
            <a:pPr>
              <a:lnSpc>
                <a:spcPct val="150000"/>
              </a:lnSpc>
            </a:pPr>
            <a:r>
              <a:rPr lang="da-DK" sz="1600" dirty="0"/>
              <a:t>100 gram sukker svarer til </a:t>
            </a:r>
            <a:r>
              <a:rPr lang="da-DK" sz="1600" dirty="0" smtClean="0"/>
              <a:t>3 glas saft + 1 is + 1 banan </a:t>
            </a:r>
          </a:p>
          <a:p>
            <a:pPr>
              <a:lnSpc>
                <a:spcPct val="150000"/>
              </a:lnSpc>
            </a:pPr>
            <a:r>
              <a:rPr lang="da-DK" sz="1600" dirty="0" smtClean="0"/>
              <a:t>eller 5 </a:t>
            </a:r>
            <a:r>
              <a:rPr lang="da-DK" sz="1600" dirty="0"/>
              <a:t>glas </a:t>
            </a:r>
            <a:r>
              <a:rPr lang="da-DK" sz="1600" dirty="0" smtClean="0"/>
              <a:t>saftevand </a:t>
            </a:r>
          </a:p>
          <a:p>
            <a:pPr>
              <a:lnSpc>
                <a:spcPct val="150000"/>
              </a:lnSpc>
            </a:pPr>
            <a:r>
              <a:rPr lang="da-DK" sz="1600" dirty="0" smtClean="0"/>
              <a:t>eller 1 liter sodavand.</a:t>
            </a:r>
            <a:endParaRPr lang="da-DK" sz="1600" dirty="0"/>
          </a:p>
          <a:p>
            <a:pPr>
              <a:lnSpc>
                <a:spcPct val="150000"/>
              </a:lnSpc>
            </a:pPr>
            <a:r>
              <a:rPr lang="da-DK" sz="1600" dirty="0"/>
              <a:t>81 gram svarer til 4 glas saftevand.</a:t>
            </a:r>
          </a:p>
          <a:p>
            <a:endParaRPr lang="da-DK" sz="1600" dirty="0"/>
          </a:p>
        </p:txBody>
      </p:sp>
      <p:pic>
        <p:nvPicPr>
          <p:cNvPr id="2050" name="Picture 2" descr="Magnum | Frisko | Frisk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4772" y="4425228"/>
            <a:ext cx="1999378" cy="19993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anan - Home | Face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558157">
            <a:off x="6317842" y="4836239"/>
            <a:ext cx="2377015" cy="133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0525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 meget sukker er skadeligt?</a:t>
            </a:r>
            <a:endParaRPr lang="da-DK" dirty="0"/>
          </a:p>
        </p:txBody>
      </p:sp>
      <p:sp>
        <p:nvSpPr>
          <p:cNvPr id="3" name="Pladsholder til indhold 2"/>
          <p:cNvSpPr>
            <a:spLocks noGrp="1"/>
          </p:cNvSpPr>
          <p:nvPr>
            <p:ph idx="1"/>
          </p:nvPr>
        </p:nvSpPr>
        <p:spPr/>
        <p:txBody>
          <a:bodyPr/>
          <a:lstStyle/>
          <a:p>
            <a:pPr marL="0" indent="0">
              <a:buNone/>
            </a:pPr>
            <a:r>
              <a:rPr lang="da-DK" b="1" dirty="0" smtClean="0"/>
              <a:t>Hvor meget sukker får de demente borgere?</a:t>
            </a:r>
          </a:p>
          <a:p>
            <a:pPr marL="0" indent="0">
              <a:buNone/>
            </a:pPr>
            <a:endParaRPr lang="da-DK" dirty="0"/>
          </a:p>
          <a:p>
            <a:pPr marL="0" indent="0">
              <a:buNone/>
            </a:pPr>
            <a:r>
              <a:rPr lang="da-DK" dirty="0" smtClean="0"/>
              <a:t>Efter udfasning af sød saft </a:t>
            </a:r>
          </a:p>
          <a:p>
            <a:pPr marL="0" indent="0">
              <a:buNone/>
            </a:pPr>
            <a:r>
              <a:rPr lang="da-DK" dirty="0" smtClean="0"/>
              <a:t>→ kun to borgere (ud af 17) overstiger de 81 gram/dag</a:t>
            </a:r>
            <a:endParaRPr lang="da-DK" dirty="0"/>
          </a:p>
        </p:txBody>
      </p:sp>
      <p:graphicFrame>
        <p:nvGraphicFramePr>
          <p:cNvPr id="6" name="Tabel 5"/>
          <p:cNvGraphicFramePr>
            <a:graphicFrameLocks noGrp="1"/>
          </p:cNvGraphicFramePr>
          <p:nvPr>
            <p:extLst/>
          </p:nvPr>
        </p:nvGraphicFramePr>
        <p:xfrm>
          <a:off x="9714271" y="517935"/>
          <a:ext cx="1543664" cy="5283786"/>
        </p:xfrm>
        <a:graphic>
          <a:graphicData uri="http://schemas.openxmlformats.org/drawingml/2006/table">
            <a:tbl>
              <a:tblPr>
                <a:tableStyleId>{5C22544A-7EE6-4342-B048-85BDC9FD1C3A}</a:tableStyleId>
              </a:tblPr>
              <a:tblGrid>
                <a:gridCol w="661570">
                  <a:extLst>
                    <a:ext uri="{9D8B030D-6E8A-4147-A177-3AD203B41FA5}">
                      <a16:colId xmlns:a16="http://schemas.microsoft.com/office/drawing/2014/main" val="3158094507"/>
                    </a:ext>
                  </a:extLst>
                </a:gridCol>
                <a:gridCol w="441047">
                  <a:extLst>
                    <a:ext uri="{9D8B030D-6E8A-4147-A177-3AD203B41FA5}">
                      <a16:colId xmlns:a16="http://schemas.microsoft.com/office/drawing/2014/main" val="778376190"/>
                    </a:ext>
                  </a:extLst>
                </a:gridCol>
                <a:gridCol w="441047">
                  <a:extLst>
                    <a:ext uri="{9D8B030D-6E8A-4147-A177-3AD203B41FA5}">
                      <a16:colId xmlns:a16="http://schemas.microsoft.com/office/drawing/2014/main" val="3507893513"/>
                    </a:ext>
                  </a:extLst>
                </a:gridCol>
              </a:tblGrid>
              <a:tr h="266673">
                <a:tc>
                  <a:txBody>
                    <a:bodyPr/>
                    <a:lstStyle/>
                    <a:p>
                      <a:pPr algn="l" fontAlgn="b">
                        <a:lnSpc>
                          <a:spcPct val="150000"/>
                        </a:lnSpc>
                      </a:pPr>
                      <a:r>
                        <a:rPr lang="da-DK" sz="1200" b="1" u="none" strike="noStrike" dirty="0">
                          <a:effectLst/>
                        </a:rPr>
                        <a:t>Sukker</a:t>
                      </a:r>
                      <a:r>
                        <a:rPr lang="da-DK" sz="1200" u="none" strike="noStrike" dirty="0">
                          <a:effectLst/>
                        </a:rPr>
                        <a:t>  </a:t>
                      </a:r>
                      <a:endParaRPr lang="da-DK" sz="1200" b="0" i="0" u="none" strike="noStrike" dirty="0">
                        <a:solidFill>
                          <a:srgbClr val="000000"/>
                        </a:solidFill>
                        <a:effectLst/>
                        <a:latin typeface="Calibri" panose="020F0502020204030204" pitchFamily="34" charset="0"/>
                      </a:endParaRPr>
                    </a:p>
                  </a:txBody>
                  <a:tcPr marL="3774" marR="3774" marT="3774" marB="0" anchor="b"/>
                </a:tc>
                <a:tc gridSpan="2">
                  <a:txBody>
                    <a:bodyPr/>
                    <a:lstStyle/>
                    <a:p>
                      <a:pPr algn="l" fontAlgn="b">
                        <a:lnSpc>
                          <a:spcPct val="150000"/>
                        </a:lnSpc>
                      </a:pPr>
                      <a:r>
                        <a:rPr lang="da-DK" sz="1200" u="none" strike="noStrike">
                          <a:effectLst/>
                        </a:rPr>
                        <a:t>Anb. Sukker</a:t>
                      </a:r>
                      <a:endParaRPr lang="da-DK" sz="1200" b="0" i="0" u="none" strike="noStrike">
                        <a:solidFill>
                          <a:srgbClr val="000000"/>
                        </a:solidFill>
                        <a:effectLst/>
                        <a:latin typeface="Calibri" panose="020F0502020204030204" pitchFamily="34" charset="0"/>
                      </a:endParaRPr>
                    </a:p>
                  </a:txBody>
                  <a:tcPr marL="3774" marR="3774" marT="3774" marB="0" anchor="b"/>
                </a:tc>
                <a:tc hMerge="1">
                  <a:txBody>
                    <a:bodyPr/>
                    <a:lstStyle/>
                    <a:p>
                      <a:endParaRPr lang="da-DK"/>
                    </a:p>
                  </a:txBody>
                  <a:tcPr/>
                </a:tc>
                <a:extLst>
                  <a:ext uri="{0D108BD9-81ED-4DB2-BD59-A6C34878D82A}">
                    <a16:rowId xmlns:a16="http://schemas.microsoft.com/office/drawing/2014/main" val="4213335341"/>
                  </a:ext>
                </a:extLst>
              </a:tr>
              <a:tr h="266673">
                <a:tc>
                  <a:txBody>
                    <a:bodyPr/>
                    <a:lstStyle/>
                    <a:p>
                      <a:pPr algn="r" fontAlgn="b">
                        <a:lnSpc>
                          <a:spcPct val="150000"/>
                        </a:lnSpc>
                      </a:pPr>
                      <a:r>
                        <a:rPr lang="da-DK" sz="1200" b="1" u="none" strike="noStrike" dirty="0">
                          <a:effectLst/>
                        </a:rPr>
                        <a:t>32</a:t>
                      </a:r>
                      <a:endParaRPr lang="da-DK" sz="1200" b="1" i="0" u="none" strike="noStrike" dirty="0">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35</a:t>
                      </a:r>
                      <a:endParaRPr lang="da-DK" sz="1200" b="0" i="0" u="none" strike="noStrike">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-3</a:t>
                      </a:r>
                      <a:endParaRPr lang="da-DK" sz="1200" b="0" i="0" u="none" strike="noStrike">
                        <a:solidFill>
                          <a:srgbClr val="000000"/>
                        </a:solidFill>
                        <a:effectLst/>
                        <a:latin typeface="Calibri" panose="020F0502020204030204" pitchFamily="34" charset="0"/>
                      </a:endParaRPr>
                    </a:p>
                  </a:txBody>
                  <a:tcPr marL="3774" marR="3774" marT="3774" marB="0" anchor="b"/>
                </a:tc>
                <a:extLst>
                  <a:ext uri="{0D108BD9-81ED-4DB2-BD59-A6C34878D82A}">
                    <a16:rowId xmlns:a16="http://schemas.microsoft.com/office/drawing/2014/main" val="2255747841"/>
                  </a:ext>
                </a:extLst>
              </a:tr>
              <a:tr h="266673">
                <a:tc>
                  <a:txBody>
                    <a:bodyPr/>
                    <a:lstStyle/>
                    <a:p>
                      <a:pPr algn="r" fontAlgn="b">
                        <a:lnSpc>
                          <a:spcPct val="150000"/>
                        </a:lnSpc>
                      </a:pPr>
                      <a:r>
                        <a:rPr lang="da-DK" sz="1200" b="1" u="none" strike="noStrike" dirty="0">
                          <a:effectLst/>
                        </a:rPr>
                        <a:t>32</a:t>
                      </a:r>
                      <a:endParaRPr lang="da-DK" sz="1200" b="1" i="0" u="none" strike="noStrike" dirty="0">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37</a:t>
                      </a:r>
                      <a:endParaRPr lang="da-DK" sz="1200" b="0" i="0" u="none" strike="noStrike">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-5</a:t>
                      </a:r>
                      <a:endParaRPr lang="da-DK" sz="1200" b="0" i="0" u="none" strike="noStrike">
                        <a:solidFill>
                          <a:srgbClr val="000000"/>
                        </a:solidFill>
                        <a:effectLst/>
                        <a:latin typeface="Calibri" panose="020F0502020204030204" pitchFamily="34" charset="0"/>
                      </a:endParaRPr>
                    </a:p>
                  </a:txBody>
                  <a:tcPr marL="3774" marR="3774" marT="3774" marB="0" anchor="b"/>
                </a:tc>
                <a:extLst>
                  <a:ext uri="{0D108BD9-81ED-4DB2-BD59-A6C34878D82A}">
                    <a16:rowId xmlns:a16="http://schemas.microsoft.com/office/drawing/2014/main" val="1791690473"/>
                  </a:ext>
                </a:extLst>
              </a:tr>
              <a:tr h="266673">
                <a:tc>
                  <a:txBody>
                    <a:bodyPr/>
                    <a:lstStyle/>
                    <a:p>
                      <a:pPr algn="r" fontAlgn="b">
                        <a:lnSpc>
                          <a:spcPct val="150000"/>
                        </a:lnSpc>
                      </a:pPr>
                      <a:r>
                        <a:rPr lang="da-DK" sz="1200" b="1" u="none" strike="noStrike" dirty="0">
                          <a:effectLst/>
                        </a:rPr>
                        <a:t>52</a:t>
                      </a:r>
                      <a:endParaRPr lang="da-DK" sz="1200" b="1" i="0" u="none" strike="noStrike" dirty="0">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33</a:t>
                      </a:r>
                      <a:endParaRPr lang="da-DK" sz="1200" b="0" i="0" u="none" strike="noStrike">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19</a:t>
                      </a:r>
                      <a:endParaRPr lang="da-DK" sz="1200" b="0" i="0" u="none" strike="noStrike">
                        <a:solidFill>
                          <a:srgbClr val="000000"/>
                        </a:solidFill>
                        <a:effectLst/>
                        <a:latin typeface="Calibri" panose="020F0502020204030204" pitchFamily="34" charset="0"/>
                      </a:endParaRPr>
                    </a:p>
                  </a:txBody>
                  <a:tcPr marL="3774" marR="3774" marT="3774" marB="0" anchor="b"/>
                </a:tc>
                <a:extLst>
                  <a:ext uri="{0D108BD9-81ED-4DB2-BD59-A6C34878D82A}">
                    <a16:rowId xmlns:a16="http://schemas.microsoft.com/office/drawing/2014/main" val="2668730520"/>
                  </a:ext>
                </a:extLst>
              </a:tr>
              <a:tr h="266673">
                <a:tc>
                  <a:txBody>
                    <a:bodyPr/>
                    <a:lstStyle/>
                    <a:p>
                      <a:pPr algn="r" fontAlgn="b">
                        <a:lnSpc>
                          <a:spcPct val="150000"/>
                        </a:lnSpc>
                      </a:pPr>
                      <a:r>
                        <a:rPr lang="da-DK" sz="1200" b="1" u="none" strike="noStrike" dirty="0">
                          <a:effectLst/>
                        </a:rPr>
                        <a:t>16</a:t>
                      </a:r>
                      <a:endParaRPr lang="da-DK" sz="1200" b="1" i="0" u="none" strike="noStrike" dirty="0">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40</a:t>
                      </a:r>
                      <a:endParaRPr lang="da-DK" sz="1200" b="0" i="0" u="none" strike="noStrike">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-24</a:t>
                      </a:r>
                      <a:endParaRPr lang="da-DK" sz="1200" b="0" i="0" u="none" strike="noStrike">
                        <a:solidFill>
                          <a:srgbClr val="FF0000"/>
                        </a:solidFill>
                        <a:effectLst/>
                        <a:latin typeface="Calibri" panose="020F0502020204030204" pitchFamily="34" charset="0"/>
                      </a:endParaRPr>
                    </a:p>
                  </a:txBody>
                  <a:tcPr marL="3774" marR="3774" marT="3774" marB="0" anchor="b"/>
                </a:tc>
                <a:extLst>
                  <a:ext uri="{0D108BD9-81ED-4DB2-BD59-A6C34878D82A}">
                    <a16:rowId xmlns:a16="http://schemas.microsoft.com/office/drawing/2014/main" val="3609847312"/>
                  </a:ext>
                </a:extLst>
              </a:tr>
              <a:tr h="266673">
                <a:tc>
                  <a:txBody>
                    <a:bodyPr/>
                    <a:lstStyle/>
                    <a:p>
                      <a:pPr algn="r" fontAlgn="b">
                        <a:lnSpc>
                          <a:spcPct val="150000"/>
                        </a:lnSpc>
                      </a:pPr>
                      <a:r>
                        <a:rPr lang="da-DK" sz="1200" b="1" u="none" strike="noStrike" dirty="0">
                          <a:effectLst/>
                        </a:rPr>
                        <a:t>120</a:t>
                      </a:r>
                      <a:endParaRPr lang="da-DK" sz="1200" b="1" i="0" u="none" strike="noStrike" dirty="0">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37</a:t>
                      </a:r>
                      <a:endParaRPr lang="da-DK" sz="1200" b="0" i="0" u="none" strike="noStrike">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83</a:t>
                      </a:r>
                      <a:endParaRPr lang="da-DK" sz="1200" b="0" i="0" u="none" strike="noStrike">
                        <a:solidFill>
                          <a:srgbClr val="000000"/>
                        </a:solidFill>
                        <a:effectLst/>
                        <a:latin typeface="Calibri" panose="020F0502020204030204" pitchFamily="34" charset="0"/>
                      </a:endParaRPr>
                    </a:p>
                  </a:txBody>
                  <a:tcPr marL="3774" marR="3774" marT="3774" marB="0" anchor="b"/>
                </a:tc>
                <a:extLst>
                  <a:ext uri="{0D108BD9-81ED-4DB2-BD59-A6C34878D82A}">
                    <a16:rowId xmlns:a16="http://schemas.microsoft.com/office/drawing/2014/main" val="3793785427"/>
                  </a:ext>
                </a:extLst>
              </a:tr>
              <a:tr h="266673">
                <a:tc>
                  <a:txBody>
                    <a:bodyPr/>
                    <a:lstStyle/>
                    <a:p>
                      <a:pPr algn="r" fontAlgn="b">
                        <a:lnSpc>
                          <a:spcPct val="150000"/>
                        </a:lnSpc>
                      </a:pPr>
                      <a:r>
                        <a:rPr lang="da-DK" sz="1200" b="1" u="none" strike="noStrike" dirty="0">
                          <a:effectLst/>
                        </a:rPr>
                        <a:t>1,8</a:t>
                      </a:r>
                      <a:endParaRPr lang="da-DK" sz="1200" b="1" i="0" u="none" strike="noStrike" dirty="0">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33,3</a:t>
                      </a:r>
                      <a:endParaRPr lang="da-DK" sz="1200" b="0" i="0" u="none" strike="noStrike">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-31,5</a:t>
                      </a:r>
                      <a:endParaRPr lang="da-DK" sz="1200" b="0" i="0" u="none" strike="noStrike">
                        <a:solidFill>
                          <a:srgbClr val="FF0000"/>
                        </a:solidFill>
                        <a:effectLst/>
                        <a:latin typeface="Calibri" panose="020F0502020204030204" pitchFamily="34" charset="0"/>
                      </a:endParaRPr>
                    </a:p>
                  </a:txBody>
                  <a:tcPr marL="3774" marR="3774" marT="3774" marB="0" anchor="b"/>
                </a:tc>
                <a:extLst>
                  <a:ext uri="{0D108BD9-81ED-4DB2-BD59-A6C34878D82A}">
                    <a16:rowId xmlns:a16="http://schemas.microsoft.com/office/drawing/2014/main" val="1699864929"/>
                  </a:ext>
                </a:extLst>
              </a:tr>
              <a:tr h="266673">
                <a:tc>
                  <a:txBody>
                    <a:bodyPr/>
                    <a:lstStyle/>
                    <a:p>
                      <a:pPr algn="r" fontAlgn="b">
                        <a:lnSpc>
                          <a:spcPct val="150000"/>
                        </a:lnSpc>
                      </a:pPr>
                      <a:r>
                        <a:rPr lang="da-DK" sz="1200" b="1" u="none" strike="noStrike" dirty="0">
                          <a:effectLst/>
                        </a:rPr>
                        <a:t>49</a:t>
                      </a:r>
                      <a:endParaRPr lang="da-DK" sz="1200" b="1" i="0" u="none" strike="noStrike" dirty="0">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29</a:t>
                      </a:r>
                      <a:endParaRPr lang="da-DK" sz="1200" b="0" i="0" u="none" strike="noStrike">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20</a:t>
                      </a:r>
                      <a:endParaRPr lang="da-DK" sz="1200" b="0" i="0" u="none" strike="noStrike">
                        <a:solidFill>
                          <a:srgbClr val="000000"/>
                        </a:solidFill>
                        <a:effectLst/>
                        <a:latin typeface="Calibri" panose="020F0502020204030204" pitchFamily="34" charset="0"/>
                      </a:endParaRPr>
                    </a:p>
                  </a:txBody>
                  <a:tcPr marL="3774" marR="3774" marT="3774" marB="0" anchor="b"/>
                </a:tc>
                <a:extLst>
                  <a:ext uri="{0D108BD9-81ED-4DB2-BD59-A6C34878D82A}">
                    <a16:rowId xmlns:a16="http://schemas.microsoft.com/office/drawing/2014/main" val="1837803971"/>
                  </a:ext>
                </a:extLst>
              </a:tr>
              <a:tr h="266673">
                <a:tc>
                  <a:txBody>
                    <a:bodyPr/>
                    <a:lstStyle/>
                    <a:p>
                      <a:pPr algn="r" fontAlgn="b">
                        <a:lnSpc>
                          <a:spcPct val="150000"/>
                        </a:lnSpc>
                      </a:pPr>
                      <a:r>
                        <a:rPr lang="da-DK" sz="1200" b="1" u="none" strike="noStrike" dirty="0">
                          <a:effectLst/>
                        </a:rPr>
                        <a:t>60</a:t>
                      </a:r>
                      <a:endParaRPr lang="da-DK" sz="1200" b="1" i="0" u="none" strike="noStrike" dirty="0">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31</a:t>
                      </a:r>
                      <a:endParaRPr lang="da-DK" sz="1200" b="0" i="0" u="none" strike="noStrike">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29</a:t>
                      </a:r>
                      <a:endParaRPr lang="da-DK" sz="1200" b="0" i="0" u="none" strike="noStrike">
                        <a:solidFill>
                          <a:srgbClr val="000000"/>
                        </a:solidFill>
                        <a:effectLst/>
                        <a:latin typeface="Calibri" panose="020F0502020204030204" pitchFamily="34" charset="0"/>
                      </a:endParaRPr>
                    </a:p>
                  </a:txBody>
                  <a:tcPr marL="3774" marR="3774" marT="3774" marB="0" anchor="b"/>
                </a:tc>
                <a:extLst>
                  <a:ext uri="{0D108BD9-81ED-4DB2-BD59-A6C34878D82A}">
                    <a16:rowId xmlns:a16="http://schemas.microsoft.com/office/drawing/2014/main" val="2690031402"/>
                  </a:ext>
                </a:extLst>
              </a:tr>
              <a:tr h="266673">
                <a:tc>
                  <a:txBody>
                    <a:bodyPr/>
                    <a:lstStyle/>
                    <a:p>
                      <a:pPr algn="r" fontAlgn="b">
                        <a:lnSpc>
                          <a:spcPct val="150000"/>
                        </a:lnSpc>
                      </a:pPr>
                      <a:r>
                        <a:rPr lang="da-DK" sz="1200" b="1" u="none" strike="noStrike" dirty="0">
                          <a:effectLst/>
                        </a:rPr>
                        <a:t>26</a:t>
                      </a:r>
                      <a:endParaRPr lang="da-DK" sz="1200" b="1" i="0" u="none" strike="noStrike" dirty="0">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28</a:t>
                      </a:r>
                      <a:endParaRPr lang="da-DK" sz="1200" b="0" i="0" u="none" strike="noStrike">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-2</a:t>
                      </a:r>
                      <a:endParaRPr lang="da-DK" sz="1200" b="0" i="0" u="none" strike="noStrike">
                        <a:solidFill>
                          <a:srgbClr val="000000"/>
                        </a:solidFill>
                        <a:effectLst/>
                        <a:latin typeface="Calibri" panose="020F0502020204030204" pitchFamily="34" charset="0"/>
                      </a:endParaRPr>
                    </a:p>
                  </a:txBody>
                  <a:tcPr marL="3774" marR="3774" marT="3774" marB="0" anchor="b"/>
                </a:tc>
                <a:extLst>
                  <a:ext uri="{0D108BD9-81ED-4DB2-BD59-A6C34878D82A}">
                    <a16:rowId xmlns:a16="http://schemas.microsoft.com/office/drawing/2014/main" val="3837959932"/>
                  </a:ext>
                </a:extLst>
              </a:tr>
              <a:tr h="266673">
                <a:tc>
                  <a:txBody>
                    <a:bodyPr/>
                    <a:lstStyle/>
                    <a:p>
                      <a:pPr algn="r" fontAlgn="b">
                        <a:lnSpc>
                          <a:spcPct val="150000"/>
                        </a:lnSpc>
                      </a:pPr>
                      <a:r>
                        <a:rPr lang="da-DK" sz="1200" b="1" u="none" strike="noStrike" dirty="0">
                          <a:effectLst/>
                        </a:rPr>
                        <a:t>22</a:t>
                      </a:r>
                      <a:endParaRPr lang="da-DK" sz="1200" b="1" i="0" u="none" strike="noStrike" dirty="0">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38</a:t>
                      </a:r>
                      <a:endParaRPr lang="da-DK" sz="1200" b="0" i="0" u="none" strike="noStrike">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-16</a:t>
                      </a:r>
                      <a:endParaRPr lang="da-DK" sz="1200" b="0" i="0" u="none" strike="noStrike">
                        <a:solidFill>
                          <a:srgbClr val="FF0000"/>
                        </a:solidFill>
                        <a:effectLst/>
                        <a:latin typeface="Calibri" panose="020F0502020204030204" pitchFamily="34" charset="0"/>
                      </a:endParaRPr>
                    </a:p>
                  </a:txBody>
                  <a:tcPr marL="3774" marR="3774" marT="3774" marB="0" anchor="b"/>
                </a:tc>
                <a:extLst>
                  <a:ext uri="{0D108BD9-81ED-4DB2-BD59-A6C34878D82A}">
                    <a16:rowId xmlns:a16="http://schemas.microsoft.com/office/drawing/2014/main" val="32527239"/>
                  </a:ext>
                </a:extLst>
              </a:tr>
              <a:tr h="266673">
                <a:tc>
                  <a:txBody>
                    <a:bodyPr/>
                    <a:lstStyle/>
                    <a:p>
                      <a:pPr algn="r" fontAlgn="b">
                        <a:lnSpc>
                          <a:spcPct val="150000"/>
                        </a:lnSpc>
                      </a:pPr>
                      <a:r>
                        <a:rPr lang="da-DK" sz="1200" b="1" u="none" strike="noStrike" dirty="0">
                          <a:effectLst/>
                        </a:rPr>
                        <a:t>229</a:t>
                      </a:r>
                      <a:endParaRPr lang="da-DK" sz="1200" b="1" i="0" u="none" strike="noStrike" dirty="0">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43</a:t>
                      </a:r>
                      <a:endParaRPr lang="da-DK" sz="1200" b="0" i="0" u="none" strike="noStrike">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186</a:t>
                      </a:r>
                      <a:endParaRPr lang="da-DK" sz="1200" b="0" i="0" u="none" strike="noStrike">
                        <a:solidFill>
                          <a:srgbClr val="000000"/>
                        </a:solidFill>
                        <a:effectLst/>
                        <a:latin typeface="Calibri" panose="020F0502020204030204" pitchFamily="34" charset="0"/>
                      </a:endParaRPr>
                    </a:p>
                  </a:txBody>
                  <a:tcPr marL="3774" marR="3774" marT="3774" marB="0" anchor="b"/>
                </a:tc>
                <a:extLst>
                  <a:ext uri="{0D108BD9-81ED-4DB2-BD59-A6C34878D82A}">
                    <a16:rowId xmlns:a16="http://schemas.microsoft.com/office/drawing/2014/main" val="2515584710"/>
                  </a:ext>
                </a:extLst>
              </a:tr>
              <a:tr h="266673">
                <a:tc>
                  <a:txBody>
                    <a:bodyPr/>
                    <a:lstStyle/>
                    <a:p>
                      <a:pPr algn="l" fontAlgn="b">
                        <a:lnSpc>
                          <a:spcPct val="150000"/>
                        </a:lnSpc>
                      </a:pPr>
                      <a:endParaRPr lang="da-DK" sz="1200" b="1" i="0" u="none" strike="noStrike" dirty="0">
                        <a:solidFill>
                          <a:srgbClr val="000000"/>
                        </a:solidFill>
                        <a:effectLst/>
                        <a:latin typeface="Calibri" panose="020F0502020204030204" pitchFamily="34" charset="0"/>
                      </a:endParaRPr>
                    </a:p>
                  </a:txBody>
                  <a:tcPr marL="3774" marR="3774" marT="3774" marB="0" anchor="b"/>
                </a:tc>
                <a:tc>
                  <a:txBody>
                    <a:bodyPr/>
                    <a:lstStyle/>
                    <a:p>
                      <a:pPr algn="l" fontAlgn="b">
                        <a:lnSpc>
                          <a:spcPct val="150000"/>
                        </a:lnSpc>
                      </a:pPr>
                      <a:endParaRPr lang="da-DK" sz="1200" b="0" i="0" u="none" strike="noStrike">
                        <a:solidFill>
                          <a:srgbClr val="000000"/>
                        </a:solidFill>
                        <a:effectLst/>
                        <a:latin typeface="Calibri" panose="020F0502020204030204" pitchFamily="34" charset="0"/>
                      </a:endParaRPr>
                    </a:p>
                  </a:txBody>
                  <a:tcPr marL="3774" marR="3774" marT="3774" marB="0" anchor="b"/>
                </a:tc>
                <a:tc>
                  <a:txBody>
                    <a:bodyPr/>
                    <a:lstStyle/>
                    <a:p>
                      <a:pPr algn="l" fontAlgn="b">
                        <a:lnSpc>
                          <a:spcPct val="150000"/>
                        </a:lnSpc>
                      </a:pPr>
                      <a:endParaRPr lang="da-DK" sz="1200" b="0" i="0" u="none" strike="noStrike">
                        <a:solidFill>
                          <a:srgbClr val="000000"/>
                        </a:solidFill>
                        <a:effectLst/>
                        <a:latin typeface="Calibri" panose="020F0502020204030204" pitchFamily="34" charset="0"/>
                      </a:endParaRPr>
                    </a:p>
                  </a:txBody>
                  <a:tcPr marL="3774" marR="3774" marT="3774" marB="0" anchor="b"/>
                </a:tc>
                <a:extLst>
                  <a:ext uri="{0D108BD9-81ED-4DB2-BD59-A6C34878D82A}">
                    <a16:rowId xmlns:a16="http://schemas.microsoft.com/office/drawing/2014/main" val="1730461476"/>
                  </a:ext>
                </a:extLst>
              </a:tr>
              <a:tr h="266673">
                <a:tc>
                  <a:txBody>
                    <a:bodyPr/>
                    <a:lstStyle/>
                    <a:p>
                      <a:pPr algn="r" fontAlgn="b">
                        <a:lnSpc>
                          <a:spcPct val="150000"/>
                        </a:lnSpc>
                      </a:pPr>
                      <a:r>
                        <a:rPr lang="da-DK" sz="1200" b="1" u="none" strike="noStrike" dirty="0">
                          <a:effectLst/>
                        </a:rPr>
                        <a:t>32</a:t>
                      </a:r>
                      <a:endParaRPr lang="da-DK" sz="1200" b="1" i="0" u="none" strike="noStrike" dirty="0">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34</a:t>
                      </a:r>
                      <a:endParaRPr lang="da-DK" sz="1200" b="0" i="0" u="none" strike="noStrike">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-2</a:t>
                      </a:r>
                      <a:endParaRPr lang="da-DK" sz="1200" b="0" i="0" u="none" strike="noStrike">
                        <a:solidFill>
                          <a:srgbClr val="000000"/>
                        </a:solidFill>
                        <a:effectLst/>
                        <a:latin typeface="Calibri" panose="020F0502020204030204" pitchFamily="34" charset="0"/>
                      </a:endParaRPr>
                    </a:p>
                  </a:txBody>
                  <a:tcPr marL="3774" marR="3774" marT="3774" marB="0" anchor="b"/>
                </a:tc>
                <a:extLst>
                  <a:ext uri="{0D108BD9-81ED-4DB2-BD59-A6C34878D82A}">
                    <a16:rowId xmlns:a16="http://schemas.microsoft.com/office/drawing/2014/main" val="2807809198"/>
                  </a:ext>
                </a:extLst>
              </a:tr>
              <a:tr h="266673">
                <a:tc>
                  <a:txBody>
                    <a:bodyPr/>
                    <a:lstStyle/>
                    <a:p>
                      <a:pPr algn="r" fontAlgn="b">
                        <a:lnSpc>
                          <a:spcPct val="150000"/>
                        </a:lnSpc>
                      </a:pPr>
                      <a:r>
                        <a:rPr lang="da-DK" sz="1200" b="1" u="none" strike="noStrike" dirty="0">
                          <a:effectLst/>
                        </a:rPr>
                        <a:t>41</a:t>
                      </a:r>
                      <a:endParaRPr lang="da-DK" sz="1200" b="1" i="0" u="none" strike="noStrike" dirty="0">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dirty="0">
                          <a:effectLst/>
                        </a:rPr>
                        <a:t>42</a:t>
                      </a:r>
                      <a:endParaRPr lang="da-DK" sz="1200" b="0" i="0" u="none" strike="noStrike" dirty="0">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-1</a:t>
                      </a:r>
                      <a:endParaRPr lang="da-DK" sz="1200" b="0" i="0" u="none" strike="noStrike">
                        <a:solidFill>
                          <a:srgbClr val="000000"/>
                        </a:solidFill>
                        <a:effectLst/>
                        <a:latin typeface="Calibri" panose="020F0502020204030204" pitchFamily="34" charset="0"/>
                      </a:endParaRPr>
                    </a:p>
                  </a:txBody>
                  <a:tcPr marL="3774" marR="3774" marT="3774" marB="0" anchor="b"/>
                </a:tc>
                <a:extLst>
                  <a:ext uri="{0D108BD9-81ED-4DB2-BD59-A6C34878D82A}">
                    <a16:rowId xmlns:a16="http://schemas.microsoft.com/office/drawing/2014/main" val="3651254088"/>
                  </a:ext>
                </a:extLst>
              </a:tr>
              <a:tr h="266673">
                <a:tc>
                  <a:txBody>
                    <a:bodyPr/>
                    <a:lstStyle/>
                    <a:p>
                      <a:pPr algn="r" fontAlgn="b">
                        <a:lnSpc>
                          <a:spcPct val="150000"/>
                        </a:lnSpc>
                      </a:pPr>
                      <a:r>
                        <a:rPr lang="da-DK" sz="1200" b="1" u="none" strike="noStrike" dirty="0">
                          <a:effectLst/>
                        </a:rPr>
                        <a:t>30</a:t>
                      </a:r>
                      <a:endParaRPr lang="da-DK" sz="1200" b="1" i="0" u="none" strike="noStrike" dirty="0">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36</a:t>
                      </a:r>
                      <a:endParaRPr lang="da-DK" sz="1200" b="0" i="0" u="none" strike="noStrike">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-6</a:t>
                      </a:r>
                      <a:endParaRPr lang="da-DK" sz="1200" b="0" i="0" u="none" strike="noStrike">
                        <a:solidFill>
                          <a:srgbClr val="FF0000"/>
                        </a:solidFill>
                        <a:effectLst/>
                        <a:latin typeface="Calibri" panose="020F0502020204030204" pitchFamily="34" charset="0"/>
                      </a:endParaRPr>
                    </a:p>
                  </a:txBody>
                  <a:tcPr marL="3774" marR="3774" marT="3774" marB="0" anchor="b"/>
                </a:tc>
                <a:extLst>
                  <a:ext uri="{0D108BD9-81ED-4DB2-BD59-A6C34878D82A}">
                    <a16:rowId xmlns:a16="http://schemas.microsoft.com/office/drawing/2014/main" val="1232140115"/>
                  </a:ext>
                </a:extLst>
              </a:tr>
              <a:tr h="266673">
                <a:tc>
                  <a:txBody>
                    <a:bodyPr/>
                    <a:lstStyle/>
                    <a:p>
                      <a:pPr algn="r" fontAlgn="b">
                        <a:lnSpc>
                          <a:spcPct val="150000"/>
                        </a:lnSpc>
                      </a:pPr>
                      <a:r>
                        <a:rPr lang="da-DK" sz="1200" b="1" u="none" strike="noStrike" dirty="0">
                          <a:effectLst/>
                        </a:rPr>
                        <a:t>52</a:t>
                      </a:r>
                      <a:endParaRPr lang="da-DK" sz="1200" b="1" i="0" u="none" strike="noStrike" dirty="0">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40</a:t>
                      </a:r>
                      <a:endParaRPr lang="da-DK" sz="1200" b="0" i="0" u="none" strike="noStrike">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12</a:t>
                      </a:r>
                      <a:endParaRPr lang="da-DK" sz="1200" b="0" i="0" u="none" strike="noStrike">
                        <a:solidFill>
                          <a:srgbClr val="000000"/>
                        </a:solidFill>
                        <a:effectLst/>
                        <a:latin typeface="Calibri" panose="020F0502020204030204" pitchFamily="34" charset="0"/>
                      </a:endParaRPr>
                    </a:p>
                  </a:txBody>
                  <a:tcPr marL="3774" marR="3774" marT="3774" marB="0" anchor="b"/>
                </a:tc>
                <a:extLst>
                  <a:ext uri="{0D108BD9-81ED-4DB2-BD59-A6C34878D82A}">
                    <a16:rowId xmlns:a16="http://schemas.microsoft.com/office/drawing/2014/main" val="4249872275"/>
                  </a:ext>
                </a:extLst>
              </a:tr>
              <a:tr h="266673">
                <a:tc>
                  <a:txBody>
                    <a:bodyPr/>
                    <a:lstStyle/>
                    <a:p>
                      <a:pPr algn="r" fontAlgn="b">
                        <a:lnSpc>
                          <a:spcPct val="150000"/>
                        </a:lnSpc>
                      </a:pPr>
                      <a:r>
                        <a:rPr lang="da-DK" sz="1200" b="1" u="none" strike="noStrike" dirty="0">
                          <a:effectLst/>
                        </a:rPr>
                        <a:t>17</a:t>
                      </a:r>
                      <a:endParaRPr lang="da-DK" sz="1200" b="1" i="0" u="none" strike="noStrike" dirty="0">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33</a:t>
                      </a:r>
                      <a:endParaRPr lang="da-DK" sz="1200" b="0" i="0" u="none" strike="noStrike">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a:effectLst/>
                        </a:rPr>
                        <a:t>-16</a:t>
                      </a:r>
                      <a:endParaRPr lang="da-DK" sz="1200" b="0" i="0" u="none" strike="noStrike">
                        <a:solidFill>
                          <a:srgbClr val="FF0000"/>
                        </a:solidFill>
                        <a:effectLst/>
                        <a:latin typeface="Calibri" panose="020F0502020204030204" pitchFamily="34" charset="0"/>
                      </a:endParaRPr>
                    </a:p>
                  </a:txBody>
                  <a:tcPr marL="3774" marR="3774" marT="3774" marB="0" anchor="b"/>
                </a:tc>
                <a:extLst>
                  <a:ext uri="{0D108BD9-81ED-4DB2-BD59-A6C34878D82A}">
                    <a16:rowId xmlns:a16="http://schemas.microsoft.com/office/drawing/2014/main" val="382196698"/>
                  </a:ext>
                </a:extLst>
              </a:tr>
              <a:tr h="266673">
                <a:tc>
                  <a:txBody>
                    <a:bodyPr/>
                    <a:lstStyle/>
                    <a:p>
                      <a:pPr algn="r" fontAlgn="b">
                        <a:lnSpc>
                          <a:spcPct val="150000"/>
                        </a:lnSpc>
                      </a:pPr>
                      <a:r>
                        <a:rPr lang="da-DK" sz="1200" b="1" u="none" strike="noStrike" dirty="0">
                          <a:effectLst/>
                        </a:rPr>
                        <a:t>33</a:t>
                      </a:r>
                      <a:endParaRPr lang="da-DK" sz="1200" b="1" i="0" u="none" strike="noStrike" dirty="0">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dirty="0">
                          <a:effectLst/>
                        </a:rPr>
                        <a:t>31</a:t>
                      </a:r>
                      <a:endParaRPr lang="da-DK" sz="1200" b="0" i="0" u="none" strike="noStrike" dirty="0">
                        <a:solidFill>
                          <a:srgbClr val="000000"/>
                        </a:solidFill>
                        <a:effectLst/>
                        <a:latin typeface="Calibri" panose="020F0502020204030204" pitchFamily="34" charset="0"/>
                      </a:endParaRPr>
                    </a:p>
                  </a:txBody>
                  <a:tcPr marL="3774" marR="3774" marT="3774" marB="0" anchor="b"/>
                </a:tc>
                <a:tc>
                  <a:txBody>
                    <a:bodyPr/>
                    <a:lstStyle/>
                    <a:p>
                      <a:pPr algn="r" fontAlgn="b">
                        <a:lnSpc>
                          <a:spcPct val="150000"/>
                        </a:lnSpc>
                      </a:pPr>
                      <a:r>
                        <a:rPr lang="da-DK" sz="1200" u="none" strike="noStrike" dirty="0">
                          <a:effectLst/>
                        </a:rPr>
                        <a:t>2</a:t>
                      </a:r>
                      <a:endParaRPr lang="da-DK" sz="1200" b="0" i="0" u="none" strike="noStrike" dirty="0">
                        <a:solidFill>
                          <a:srgbClr val="000000"/>
                        </a:solidFill>
                        <a:effectLst/>
                        <a:latin typeface="Calibri" panose="020F0502020204030204" pitchFamily="34" charset="0"/>
                      </a:endParaRPr>
                    </a:p>
                  </a:txBody>
                  <a:tcPr marL="3774" marR="3774" marT="3774" marB="0" anchor="b"/>
                </a:tc>
                <a:extLst>
                  <a:ext uri="{0D108BD9-81ED-4DB2-BD59-A6C34878D82A}">
                    <a16:rowId xmlns:a16="http://schemas.microsoft.com/office/drawing/2014/main" val="3844052231"/>
                  </a:ext>
                </a:extLst>
              </a:tr>
            </a:tbl>
          </a:graphicData>
        </a:graphic>
      </p:graphicFrame>
      <p:sp>
        <p:nvSpPr>
          <p:cNvPr id="8" name="Ellipse 7"/>
          <p:cNvSpPr/>
          <p:nvPr/>
        </p:nvSpPr>
        <p:spPr>
          <a:xfrm>
            <a:off x="9861755" y="3529781"/>
            <a:ext cx="766916" cy="3441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9861755" y="1882827"/>
            <a:ext cx="766916" cy="3441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Picture 2" descr="Granatapfelsaft im Glas | Stock Bild | Colourbox"/>
          <p:cNvPicPr>
            <a:picLocks noChangeAspect="1" noChangeArrowheads="1"/>
          </p:cNvPicPr>
          <p:nvPr/>
        </p:nvPicPr>
        <p:blipFill rotWithShape="1">
          <a:blip r:embed="rId3">
            <a:extLst>
              <a:ext uri="{28A0092B-C50C-407E-A947-70E740481C1C}">
                <a14:useLocalDpi xmlns:a14="http://schemas.microsoft.com/office/drawing/2010/main" val="0"/>
              </a:ext>
            </a:extLst>
          </a:blip>
          <a:srcRect r="48174"/>
          <a:stretch/>
        </p:blipFill>
        <p:spPr bwMode="auto">
          <a:xfrm>
            <a:off x="2415188" y="4115230"/>
            <a:ext cx="903366" cy="26193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ranatapfelsaft im Glas | Stock Bild | Colour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15231"/>
            <a:ext cx="1743075" cy="2619375"/>
          </a:xfrm>
          <a:prstGeom prst="rect">
            <a:avLst/>
          </a:prstGeom>
          <a:noFill/>
          <a:extLst>
            <a:ext uri="{909E8E84-426E-40DD-AFC4-6F175D3DCCD1}">
              <a14:hiddenFill xmlns:a14="http://schemas.microsoft.com/office/drawing/2010/main">
                <a:solidFill>
                  <a:srgbClr val="FFFFFF"/>
                </a:solidFill>
              </a14:hiddenFill>
            </a:ext>
          </a:extLst>
        </p:spPr>
      </p:pic>
      <p:sp>
        <p:nvSpPr>
          <p:cNvPr id="11" name="Tekstfelt 10"/>
          <p:cNvSpPr txBox="1"/>
          <p:nvPr/>
        </p:nvSpPr>
        <p:spPr>
          <a:xfrm>
            <a:off x="3948507" y="5395148"/>
            <a:ext cx="3966212" cy="1077218"/>
          </a:xfrm>
          <a:prstGeom prst="rect">
            <a:avLst/>
          </a:prstGeom>
          <a:noFill/>
        </p:spPr>
        <p:txBody>
          <a:bodyPr wrap="square" rtlCol="0">
            <a:spAutoFit/>
          </a:bodyPr>
          <a:lstStyle/>
          <a:p>
            <a:pPr>
              <a:lnSpc>
                <a:spcPct val="150000"/>
              </a:lnSpc>
            </a:pPr>
            <a:r>
              <a:rPr lang="da-DK" sz="1600" dirty="0" smtClean="0"/>
              <a:t>Mange af de </a:t>
            </a:r>
            <a:r>
              <a:rPr lang="da-DK" sz="1600" dirty="0" smtClean="0"/>
              <a:t>demente </a:t>
            </a:r>
            <a:r>
              <a:rPr lang="da-DK" sz="1600" dirty="0" smtClean="0"/>
              <a:t>borgere får </a:t>
            </a:r>
            <a:r>
              <a:rPr lang="da-DK" sz="1600" dirty="0" smtClean="0"/>
              <a:t>hvad, </a:t>
            </a:r>
            <a:r>
              <a:rPr lang="da-DK" sz="1600" dirty="0" smtClean="0"/>
              <a:t>der svarer til 1½ glas saftevand/dag</a:t>
            </a:r>
            <a:endParaRPr lang="da-DK" sz="1600" dirty="0"/>
          </a:p>
          <a:p>
            <a:endParaRPr lang="da-DK" sz="1600" dirty="0"/>
          </a:p>
        </p:txBody>
      </p:sp>
    </p:spTree>
    <p:extLst>
      <p:ext uri="{BB962C8B-B14F-4D97-AF65-F5344CB8AC3E}">
        <p14:creationId xmlns:p14="http://schemas.microsoft.com/office/powerpoint/2010/main" val="2085230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
            </a:r>
            <a:br>
              <a:rPr lang="da-DK" dirty="0"/>
            </a:br>
            <a:r>
              <a:rPr lang="da-DK" dirty="0" smtClean="0"/>
              <a:t/>
            </a:r>
            <a:br>
              <a:rPr lang="da-DK" dirty="0" smtClean="0"/>
            </a:br>
            <a:r>
              <a:rPr lang="da-DK" b="1" dirty="0" smtClean="0">
                <a:solidFill>
                  <a:srgbClr val="C00000"/>
                </a:solidFill>
              </a:rPr>
              <a:t>Vi indsamlede viden via:</a:t>
            </a:r>
            <a:r>
              <a:rPr lang="da-DK" dirty="0" smtClean="0"/>
              <a:t/>
            </a:r>
            <a:br>
              <a:rPr lang="da-DK" dirty="0" smtClean="0"/>
            </a:br>
            <a:r>
              <a:rPr lang="da-DK" dirty="0" smtClean="0"/>
              <a:t/>
            </a:r>
            <a:br>
              <a:rPr lang="da-DK" dirty="0" smtClean="0"/>
            </a:br>
            <a:endParaRPr lang="da-DK" dirty="0"/>
          </a:p>
        </p:txBody>
      </p:sp>
      <p:sp>
        <p:nvSpPr>
          <p:cNvPr id="3" name="Pladsholder til indhold 2"/>
          <p:cNvSpPr>
            <a:spLocks noGrp="1"/>
          </p:cNvSpPr>
          <p:nvPr>
            <p:ph idx="1"/>
          </p:nvPr>
        </p:nvSpPr>
        <p:spPr/>
        <p:txBody>
          <a:bodyPr/>
          <a:lstStyle/>
          <a:p>
            <a:r>
              <a:rPr lang="da-DK" dirty="0" smtClean="0"/>
              <a:t>To systematiske litteraturgennemgange af international forskningslitteratur</a:t>
            </a:r>
          </a:p>
          <a:p>
            <a:r>
              <a:rPr lang="da-DK" dirty="0" smtClean="0"/>
              <a:t>Deltagerobservation på Bryghuset</a:t>
            </a:r>
          </a:p>
          <a:p>
            <a:r>
              <a:rPr lang="da-DK" dirty="0" smtClean="0"/>
              <a:t>Kostregistrering på udvalgte borgere</a:t>
            </a:r>
          </a:p>
          <a:p>
            <a:r>
              <a:rPr lang="da-DK" dirty="0" smtClean="0"/>
              <a:t>Spørgeskemaer til personalet med fokus på bl.a. mundhygiejne</a:t>
            </a:r>
          </a:p>
          <a:p>
            <a:r>
              <a:rPr lang="da-DK" dirty="0" smtClean="0"/>
              <a:t>Workshops med personalet</a:t>
            </a:r>
          </a:p>
          <a:p>
            <a:endParaRPr lang="da-DK" dirty="0"/>
          </a:p>
          <a:p>
            <a:r>
              <a:rPr lang="da-DK" dirty="0" smtClean="0">
                <a:solidFill>
                  <a:srgbClr val="C00000"/>
                </a:solidFill>
              </a:rPr>
              <a:t>Grundet </a:t>
            </a:r>
            <a:r>
              <a:rPr lang="da-DK" dirty="0" err="1" smtClean="0">
                <a:solidFill>
                  <a:srgbClr val="C00000"/>
                </a:solidFill>
              </a:rPr>
              <a:t>Covid</a:t>
            </a:r>
            <a:r>
              <a:rPr lang="da-DK" dirty="0" smtClean="0">
                <a:solidFill>
                  <a:srgbClr val="C00000"/>
                </a:solidFill>
              </a:rPr>
              <a:t> 19 en del udfordringer……………</a:t>
            </a:r>
            <a:endParaRPr lang="da-DK" dirty="0">
              <a:solidFill>
                <a:srgbClr val="C00000"/>
              </a:solidFill>
            </a:endParaRPr>
          </a:p>
        </p:txBody>
      </p:sp>
    </p:spTree>
    <p:extLst>
      <p:ext uri="{BB962C8B-B14F-4D97-AF65-F5344CB8AC3E}">
        <p14:creationId xmlns:p14="http://schemas.microsoft.com/office/powerpoint/2010/main" val="30970107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solidFill>
                  <a:srgbClr val="C00000"/>
                </a:solidFill>
              </a:rPr>
              <a:t>Anbefalinger til praksis…………</a:t>
            </a:r>
            <a:endParaRPr lang="da-DK" b="1" dirty="0">
              <a:solidFill>
                <a:srgbClr val="C00000"/>
              </a:solidFill>
            </a:endParaRPr>
          </a:p>
        </p:txBody>
      </p:sp>
      <p:sp>
        <p:nvSpPr>
          <p:cNvPr id="3" name="Pladsholder til indhold 2"/>
          <p:cNvSpPr>
            <a:spLocks noGrp="1"/>
          </p:cNvSpPr>
          <p:nvPr>
            <p:ph idx="1"/>
          </p:nvPr>
        </p:nvSpPr>
        <p:spPr>
          <a:xfrm>
            <a:off x="641023" y="1690688"/>
            <a:ext cx="10982226" cy="4486275"/>
          </a:xfrm>
        </p:spPr>
        <p:txBody>
          <a:bodyPr>
            <a:normAutofit fontScale="92500"/>
          </a:bodyPr>
          <a:lstStyle/>
          <a:p>
            <a:pPr marL="0" indent="0">
              <a:buNone/>
            </a:pPr>
            <a:r>
              <a:rPr lang="da-DK" dirty="0" smtClean="0"/>
              <a:t>Øget viden om og fokus på beboernes ernæring</a:t>
            </a:r>
          </a:p>
          <a:p>
            <a:r>
              <a:rPr lang="da-DK" dirty="0" smtClean="0"/>
              <a:t>Individuel og målrettet kostintervention baseret på ernæringsscreening. Hvad har den enkelte beboer brug for i sin kost? – øget opmærksomhed på sukkerindtaget.</a:t>
            </a:r>
          </a:p>
          <a:p>
            <a:r>
              <a:rPr lang="da-DK" dirty="0" smtClean="0"/>
              <a:t>Opmærksomhed på at væskeindtaget er optimalt og uden for meget sukker </a:t>
            </a:r>
          </a:p>
          <a:p>
            <a:r>
              <a:rPr lang="da-DK" dirty="0" smtClean="0"/>
              <a:t>Systematisk mundpleje med tandbørstning morgen og aften</a:t>
            </a:r>
          </a:p>
          <a:p>
            <a:r>
              <a:rPr lang="da-DK" dirty="0"/>
              <a:t>F</a:t>
            </a:r>
            <a:r>
              <a:rPr lang="da-DK" dirty="0" smtClean="0"/>
              <a:t>astholdelse af normal </a:t>
            </a:r>
            <a:r>
              <a:rPr lang="da-DK" dirty="0" smtClean="0"/>
              <a:t>mave-tarm </a:t>
            </a:r>
            <a:r>
              <a:rPr lang="da-DK" dirty="0" smtClean="0"/>
              <a:t>funktion</a:t>
            </a:r>
          </a:p>
          <a:p>
            <a:endParaRPr lang="da-DK" dirty="0" smtClean="0"/>
          </a:p>
          <a:p>
            <a:pPr marL="0" indent="0">
              <a:buNone/>
            </a:pPr>
            <a:r>
              <a:rPr lang="da-DK" b="1" dirty="0" smtClean="0">
                <a:solidFill>
                  <a:srgbClr val="0070C0"/>
                </a:solidFill>
              </a:rPr>
              <a:t>”Omsorg, nærvær og </a:t>
            </a:r>
            <a:r>
              <a:rPr lang="da-DK" b="1" u="sng" dirty="0" smtClean="0">
                <a:solidFill>
                  <a:srgbClr val="C00000"/>
                </a:solidFill>
              </a:rPr>
              <a:t>god </a:t>
            </a:r>
            <a:r>
              <a:rPr lang="da-DK" b="1" dirty="0" smtClean="0">
                <a:solidFill>
                  <a:srgbClr val="C00000"/>
                </a:solidFill>
              </a:rPr>
              <a:t>mad </a:t>
            </a:r>
            <a:r>
              <a:rPr lang="da-DK" b="1" dirty="0" smtClean="0">
                <a:solidFill>
                  <a:srgbClr val="0070C0"/>
                </a:solidFill>
              </a:rPr>
              <a:t>– vi skal gøre det så godt som muligt for dem.”</a:t>
            </a:r>
          </a:p>
          <a:p>
            <a:endParaRPr lang="da-DK" dirty="0" smtClean="0"/>
          </a:p>
          <a:p>
            <a:endParaRPr lang="da-DK" dirty="0"/>
          </a:p>
        </p:txBody>
      </p:sp>
    </p:spTree>
    <p:extLst>
      <p:ext uri="{BB962C8B-B14F-4D97-AF65-F5344CB8AC3E}">
        <p14:creationId xmlns:p14="http://schemas.microsoft.com/office/powerpoint/2010/main" val="555979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r>
              <a:rPr lang="en-US" sz="4000" dirty="0"/>
              <a:t>Dietary Interventions for people with dementia - can these improve the Cognitive Functions: A Scoping Review</a:t>
            </a:r>
            <a:endParaRPr lang="da-DK" sz="4000" dirty="0"/>
          </a:p>
        </p:txBody>
      </p:sp>
      <p:sp>
        <p:nvSpPr>
          <p:cNvPr id="3" name="Undertitel 2"/>
          <p:cNvSpPr>
            <a:spLocks noGrp="1"/>
          </p:cNvSpPr>
          <p:nvPr>
            <p:ph type="subTitle" idx="1"/>
          </p:nvPr>
        </p:nvSpPr>
        <p:spPr/>
        <p:txBody>
          <a:bodyPr rtlCol="0">
            <a:normAutofit fontScale="55000" lnSpcReduction="20000"/>
          </a:bodyPr>
          <a:lstStyle/>
          <a:p>
            <a:pPr>
              <a:lnSpc>
                <a:spcPct val="120000"/>
              </a:lnSpc>
            </a:pPr>
            <a:r>
              <a:rPr lang="en-US" b="1" dirty="0" err="1" smtClean="0">
                <a:solidFill>
                  <a:schemeClr val="tx1"/>
                </a:solidFill>
              </a:rPr>
              <a:t>Ph.dPalle</a:t>
            </a:r>
            <a:r>
              <a:rPr lang="en-US" b="1" dirty="0" smtClean="0">
                <a:solidFill>
                  <a:schemeClr val="tx1"/>
                </a:solidFill>
              </a:rPr>
              <a:t> Larsen, </a:t>
            </a:r>
            <a:r>
              <a:rPr lang="en-US" b="1" dirty="0" err="1" smtClean="0">
                <a:solidFill>
                  <a:schemeClr val="tx1"/>
                </a:solidFill>
              </a:rPr>
              <a:t>Forskningsleder</a:t>
            </a:r>
            <a:r>
              <a:rPr lang="en-US" b="1" dirty="0" smtClean="0">
                <a:solidFill>
                  <a:schemeClr val="tx1"/>
                </a:solidFill>
              </a:rPr>
              <a:t>, University College Lillebaelt, Denmark</a:t>
            </a:r>
            <a:r>
              <a:rPr lang="en-US" dirty="0" smtClean="0"/>
              <a:t>, Tine Launholt </a:t>
            </a:r>
            <a:r>
              <a:rPr lang="en-US" dirty="0" err="1" smtClean="0"/>
              <a:t>Lektor</a:t>
            </a:r>
            <a:r>
              <a:rPr lang="en-US" dirty="0" smtClean="0"/>
              <a:t> University </a:t>
            </a:r>
            <a:r>
              <a:rPr lang="en-US" dirty="0"/>
              <a:t>College Lillebaelt Denmark and </a:t>
            </a:r>
            <a:r>
              <a:rPr lang="en-US" dirty="0" err="1" smtClean="0"/>
              <a:t>ph.d.</a:t>
            </a:r>
            <a:r>
              <a:rPr lang="en-US" dirty="0" smtClean="0"/>
              <a:t> Lene Moestrup, </a:t>
            </a:r>
            <a:r>
              <a:rPr lang="en-US" dirty="0" err="1" smtClean="0"/>
              <a:t>Lektor</a:t>
            </a:r>
            <a:r>
              <a:rPr lang="en-US" dirty="0" smtClean="0"/>
              <a:t> University </a:t>
            </a:r>
            <a:r>
              <a:rPr lang="en-US" dirty="0"/>
              <a:t>College Lillebaelt </a:t>
            </a:r>
            <a:r>
              <a:rPr lang="en-US" dirty="0" smtClean="0"/>
              <a:t>Denmark </a:t>
            </a:r>
            <a:endParaRPr lang="en-US" dirty="0"/>
          </a:p>
        </p:txBody>
      </p:sp>
    </p:spTree>
    <p:extLst>
      <p:ext uri="{BB962C8B-B14F-4D97-AF65-F5344CB8AC3E}">
        <p14:creationId xmlns:p14="http://schemas.microsoft.com/office/powerpoint/2010/main" val="188754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Baggrund</a:t>
            </a:r>
            <a:endParaRPr lang="da-DK" dirty="0"/>
          </a:p>
        </p:txBody>
      </p:sp>
      <p:sp>
        <p:nvSpPr>
          <p:cNvPr id="3" name="Pladsholder til indhold 2"/>
          <p:cNvSpPr>
            <a:spLocks noGrp="1"/>
          </p:cNvSpPr>
          <p:nvPr>
            <p:ph sz="half" idx="1"/>
          </p:nvPr>
        </p:nvSpPr>
        <p:spPr/>
        <p:txBody>
          <a:bodyPr>
            <a:normAutofit/>
          </a:bodyPr>
          <a:lstStyle/>
          <a:p>
            <a:r>
              <a:rPr lang="en-US" dirty="0" err="1"/>
              <a:t>Demens</a:t>
            </a:r>
            <a:r>
              <a:rPr lang="en-US" dirty="0"/>
              <a:t> </a:t>
            </a:r>
            <a:r>
              <a:rPr lang="en-US" dirty="0" err="1"/>
              <a:t>er</a:t>
            </a:r>
            <a:r>
              <a:rPr lang="en-US" dirty="0"/>
              <a:t> et </a:t>
            </a:r>
            <a:r>
              <a:rPr lang="en-US" dirty="0" err="1"/>
              <a:t>stort</a:t>
            </a:r>
            <a:r>
              <a:rPr lang="en-US" dirty="0"/>
              <a:t> </a:t>
            </a:r>
            <a:r>
              <a:rPr lang="en-US" dirty="0" err="1"/>
              <a:t>sundhedsproblem</a:t>
            </a:r>
            <a:r>
              <a:rPr lang="en-US" dirty="0"/>
              <a:t> </a:t>
            </a:r>
            <a:r>
              <a:rPr lang="en-US" dirty="0" err="1"/>
              <a:t>på</a:t>
            </a:r>
            <a:r>
              <a:rPr lang="en-US" dirty="0"/>
              <a:t> </a:t>
            </a:r>
            <a:r>
              <a:rPr lang="en-US" dirty="0" err="1"/>
              <a:t>verdensplan</a:t>
            </a:r>
            <a:r>
              <a:rPr lang="en-US" dirty="0"/>
              <a:t>,</a:t>
            </a:r>
          </a:p>
          <a:p>
            <a:r>
              <a:rPr lang="en-US" dirty="0" err="1" smtClean="0"/>
              <a:t>Livsstil</a:t>
            </a:r>
            <a:endParaRPr lang="en-US" dirty="0"/>
          </a:p>
          <a:p>
            <a:r>
              <a:rPr lang="en-US" dirty="0" err="1"/>
              <a:t>Middelhavskost</a:t>
            </a:r>
            <a:endParaRPr lang="en-US" dirty="0"/>
          </a:p>
          <a:p>
            <a:r>
              <a:rPr lang="en-US" dirty="0" err="1"/>
              <a:t>Vitaminer</a:t>
            </a:r>
            <a:endParaRPr lang="en-US" dirty="0"/>
          </a:p>
          <a:p>
            <a:r>
              <a:rPr lang="en-US" dirty="0" err="1"/>
              <a:t>Insulinresistens</a:t>
            </a:r>
            <a:r>
              <a:rPr lang="en-US" dirty="0"/>
              <a:t> og </a:t>
            </a:r>
            <a:r>
              <a:rPr lang="en-US" dirty="0" err="1"/>
              <a:t>Alzheimers</a:t>
            </a:r>
            <a:r>
              <a:rPr lang="en-US" dirty="0"/>
              <a:t> </a:t>
            </a:r>
            <a:r>
              <a:rPr lang="en-US" dirty="0" err="1"/>
              <a:t>sygdom</a:t>
            </a:r>
            <a:endParaRPr lang="da-DK" dirty="0"/>
          </a:p>
        </p:txBody>
      </p:sp>
      <p:pic>
        <p:nvPicPr>
          <p:cNvPr id="8" name="Pladsholder til indhold 7"/>
          <p:cNvPicPr>
            <a:picLocks noGrp="1" noChangeAspect="1"/>
          </p:cNvPicPr>
          <p:nvPr>
            <p:ph sz="half" idx="2"/>
          </p:nvPr>
        </p:nvPicPr>
        <p:blipFill>
          <a:blip r:embed="rId2"/>
          <a:stretch>
            <a:fillRect/>
          </a:stretch>
        </p:blipFill>
        <p:spPr>
          <a:xfrm rot="12504793">
            <a:off x="7748252" y="1052737"/>
            <a:ext cx="3145809" cy="4206605"/>
          </a:xfrm>
          <a:prstGeom prst="rect">
            <a:avLst/>
          </a:prstGeom>
        </p:spPr>
      </p:pic>
    </p:spTree>
    <p:extLst>
      <p:ext uri="{BB962C8B-B14F-4D97-AF65-F5344CB8AC3E}">
        <p14:creationId xmlns:p14="http://schemas.microsoft.com/office/powerpoint/2010/main" val="36005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rtlCol="0"/>
          <a:lstStyle/>
          <a:p>
            <a:r>
              <a:rPr lang="da-DK" dirty="0" smtClean="0"/>
              <a:t>Mål</a:t>
            </a:r>
            <a:endParaRPr lang="da-DK" dirty="0"/>
          </a:p>
        </p:txBody>
      </p:sp>
      <p:sp>
        <p:nvSpPr>
          <p:cNvPr id="6" name="Pladsholder til indhold 5"/>
          <p:cNvSpPr>
            <a:spLocks noGrp="1"/>
          </p:cNvSpPr>
          <p:nvPr>
            <p:ph idx="1"/>
          </p:nvPr>
        </p:nvSpPr>
        <p:spPr/>
        <p:txBody>
          <a:bodyPr rtlCol="0">
            <a:normAutofit fontScale="70000" lnSpcReduction="20000"/>
          </a:bodyPr>
          <a:lstStyle/>
          <a:p>
            <a:pPr marL="0" indent="0">
              <a:lnSpc>
                <a:spcPct val="120000"/>
              </a:lnSpc>
              <a:buNone/>
            </a:pPr>
            <a:r>
              <a:rPr lang="da-DK" b="1" dirty="0">
                <a:solidFill>
                  <a:schemeClr val="accent3"/>
                </a:solidFill>
              </a:rPr>
              <a:t>Formålet med </a:t>
            </a:r>
            <a:r>
              <a:rPr lang="da-DK" b="1" dirty="0" smtClean="0">
                <a:solidFill>
                  <a:schemeClr val="accent3"/>
                </a:solidFill>
              </a:rPr>
              <a:t>dette </a:t>
            </a:r>
            <a:r>
              <a:rPr lang="da-DK" b="1" dirty="0" err="1" smtClean="0">
                <a:solidFill>
                  <a:schemeClr val="accent3"/>
                </a:solidFill>
              </a:rPr>
              <a:t>Scopingreview</a:t>
            </a:r>
            <a:r>
              <a:rPr lang="da-DK" b="1" dirty="0" smtClean="0">
                <a:solidFill>
                  <a:schemeClr val="accent3"/>
                </a:solidFill>
              </a:rPr>
              <a:t> er:</a:t>
            </a:r>
          </a:p>
          <a:p>
            <a:pPr>
              <a:lnSpc>
                <a:spcPct val="120000"/>
              </a:lnSpc>
            </a:pPr>
            <a:r>
              <a:rPr lang="da-DK" dirty="0" smtClean="0"/>
              <a:t> </a:t>
            </a:r>
            <a:r>
              <a:rPr lang="da-DK" dirty="0"/>
              <a:t>A</a:t>
            </a:r>
            <a:r>
              <a:rPr lang="da-DK" dirty="0" smtClean="0"/>
              <a:t>t </a:t>
            </a:r>
            <a:r>
              <a:rPr lang="da-DK" dirty="0"/>
              <a:t>identificere og beskrive kvalitativ eller kvantitativ litteratur for mennesker med demens, vedrørende ikke-farmakologiske interventioner, herunder </a:t>
            </a:r>
            <a:r>
              <a:rPr lang="da-DK" dirty="0" smtClean="0"/>
              <a:t>kostinterventioner</a:t>
            </a:r>
            <a:r>
              <a:rPr lang="da-DK" dirty="0"/>
              <a:t>.</a:t>
            </a:r>
          </a:p>
          <a:p>
            <a:pPr>
              <a:lnSpc>
                <a:spcPct val="120000"/>
              </a:lnSpc>
            </a:pPr>
            <a:r>
              <a:rPr lang="da-DK" dirty="0" smtClean="0"/>
              <a:t>Et </a:t>
            </a:r>
            <a:r>
              <a:rPr lang="da-DK" dirty="0"/>
              <a:t>andet formål er at identificere litteratur, der kan danne grundlag for udviklingen af ​​en </a:t>
            </a:r>
            <a:r>
              <a:rPr lang="da-DK" dirty="0" smtClean="0"/>
              <a:t>kostintervention </a:t>
            </a:r>
            <a:r>
              <a:rPr lang="da-DK" dirty="0"/>
              <a:t>med fokus på at forbedre kognitive funktioner for mennesker med demens</a:t>
            </a:r>
            <a:r>
              <a:rPr lang="da-DK" dirty="0" smtClean="0"/>
              <a:t>. </a:t>
            </a:r>
            <a:r>
              <a:rPr lang="da-DK" b="1" dirty="0" smtClean="0">
                <a:solidFill>
                  <a:srgbClr val="00B050"/>
                </a:solidFill>
              </a:rPr>
              <a:t>HJERNEKOST</a:t>
            </a:r>
            <a:endParaRPr lang="da-DK" b="1" dirty="0">
              <a:solidFill>
                <a:srgbClr val="00B050"/>
              </a:solidFill>
            </a:endParaRPr>
          </a:p>
          <a:p>
            <a:pPr marL="0" indent="0">
              <a:lnSpc>
                <a:spcPct val="120000"/>
              </a:lnSpc>
              <a:buNone/>
            </a:pPr>
            <a:r>
              <a:rPr lang="da-DK" b="1" dirty="0" smtClean="0">
                <a:solidFill>
                  <a:schemeClr val="accent3"/>
                </a:solidFill>
              </a:rPr>
              <a:t>De </a:t>
            </a:r>
            <a:r>
              <a:rPr lang="da-DK" b="1" dirty="0">
                <a:solidFill>
                  <a:schemeClr val="accent3"/>
                </a:solidFill>
              </a:rPr>
              <a:t>specifikke spørgsmål </a:t>
            </a:r>
            <a:r>
              <a:rPr lang="da-DK" b="1" dirty="0" smtClean="0">
                <a:solidFill>
                  <a:schemeClr val="accent3"/>
                </a:solidFill>
              </a:rPr>
              <a:t>er</a:t>
            </a:r>
            <a:r>
              <a:rPr lang="da-DK" b="1" dirty="0">
                <a:solidFill>
                  <a:schemeClr val="accent3"/>
                </a:solidFill>
              </a:rPr>
              <a:t>:</a:t>
            </a:r>
          </a:p>
          <a:p>
            <a:pPr>
              <a:lnSpc>
                <a:spcPct val="120000"/>
              </a:lnSpc>
            </a:pPr>
            <a:r>
              <a:rPr lang="da-DK" dirty="0"/>
              <a:t>Hvilke ikke-farmakologiske </a:t>
            </a:r>
            <a:r>
              <a:rPr lang="da-DK" dirty="0" smtClean="0"/>
              <a:t>kostinterventioner </a:t>
            </a:r>
            <a:r>
              <a:rPr lang="da-DK" dirty="0"/>
              <a:t>er blevet udviklet i forbindelse med </a:t>
            </a:r>
            <a:r>
              <a:rPr lang="da-DK" dirty="0" smtClean="0"/>
              <a:t>forbedring/fastholdelse </a:t>
            </a:r>
            <a:r>
              <a:rPr lang="da-DK" dirty="0"/>
              <a:t>af kognitive funktioner hos mennesker med demens +65 år?</a:t>
            </a:r>
            <a:endParaRPr lang="en-US" dirty="0" smtClean="0"/>
          </a:p>
          <a:p>
            <a:pPr marL="0" indent="0">
              <a:buNone/>
            </a:pPr>
            <a:r>
              <a:rPr lang="en-US" dirty="0"/>
              <a:t>	</a:t>
            </a:r>
          </a:p>
        </p:txBody>
      </p:sp>
    </p:spTree>
    <p:extLst>
      <p:ext uri="{BB962C8B-B14F-4D97-AF65-F5344CB8AC3E}">
        <p14:creationId xmlns:p14="http://schemas.microsoft.com/office/powerpoint/2010/main" val="375582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METHOD</a:t>
            </a:r>
            <a:endParaRPr lang="da-DK" dirty="0"/>
          </a:p>
        </p:txBody>
      </p:sp>
      <p:sp>
        <p:nvSpPr>
          <p:cNvPr id="3" name="Pladsholder til indhold 2"/>
          <p:cNvSpPr>
            <a:spLocks noGrp="1"/>
          </p:cNvSpPr>
          <p:nvPr>
            <p:ph idx="1"/>
          </p:nvPr>
        </p:nvSpPr>
        <p:spPr/>
        <p:txBody>
          <a:bodyPr/>
          <a:lstStyle/>
          <a:p>
            <a:r>
              <a:rPr lang="da-DK" dirty="0" smtClean="0"/>
              <a:t>Dette </a:t>
            </a:r>
            <a:r>
              <a:rPr lang="da-DK" dirty="0"/>
              <a:t>Scoping </a:t>
            </a:r>
            <a:r>
              <a:rPr lang="da-DK" dirty="0" smtClean="0"/>
              <a:t>review er </a:t>
            </a:r>
            <a:r>
              <a:rPr lang="da-DK" dirty="0"/>
              <a:t>udarbejdet i overensstemmelse med retningslinjer beskrevet af Joanna Briggs </a:t>
            </a:r>
            <a:r>
              <a:rPr lang="da-DK" dirty="0" err="1" smtClean="0"/>
              <a:t>Institute</a:t>
            </a:r>
            <a:endParaRPr lang="da-DK" dirty="0"/>
          </a:p>
          <a:p>
            <a:endParaRPr lang="da-DK" dirty="0"/>
          </a:p>
          <a:p>
            <a:endParaRPr lang="da-DK" dirty="0"/>
          </a:p>
        </p:txBody>
      </p:sp>
      <p:pic>
        <p:nvPicPr>
          <p:cNvPr id="4" name="Billede 3"/>
          <p:cNvPicPr>
            <a:picLocks noChangeAspect="1"/>
          </p:cNvPicPr>
          <p:nvPr/>
        </p:nvPicPr>
        <p:blipFill>
          <a:blip r:embed="rId2"/>
          <a:stretch>
            <a:fillRect/>
          </a:stretch>
        </p:blipFill>
        <p:spPr>
          <a:xfrm>
            <a:off x="1991544" y="2636912"/>
            <a:ext cx="7272808" cy="3096344"/>
          </a:xfrm>
          <a:prstGeom prst="rect">
            <a:avLst/>
          </a:prstGeom>
        </p:spPr>
      </p:pic>
    </p:spTree>
    <p:extLst>
      <p:ext uri="{BB962C8B-B14F-4D97-AF65-F5344CB8AC3E}">
        <p14:creationId xmlns:p14="http://schemas.microsoft.com/office/powerpoint/2010/main" val="253824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1" y="152400"/>
            <a:ext cx="9753600" cy="1186070"/>
          </a:xfrm>
        </p:spPr>
        <p:txBody>
          <a:bodyPr>
            <a:normAutofit fontScale="90000"/>
          </a:bodyPr>
          <a:lstStyle/>
          <a:p>
            <a:r>
              <a:rPr lang="en-US" dirty="0" err="1" smtClean="0"/>
              <a:t>Inklusions</a:t>
            </a:r>
            <a:r>
              <a:rPr lang="en-US" dirty="0" smtClean="0"/>
              <a:t> </a:t>
            </a:r>
            <a:r>
              <a:rPr lang="en-US" dirty="0" err="1" smtClean="0"/>
              <a:t>kriterier</a:t>
            </a:r>
            <a:r>
              <a:rPr lang="en-US" dirty="0"/>
              <a:t/>
            </a:r>
            <a:br>
              <a:rPr lang="en-US" dirty="0"/>
            </a:br>
            <a:endParaRPr lang="da-DK" dirty="0"/>
          </a:p>
        </p:txBody>
      </p:sp>
      <p:sp>
        <p:nvSpPr>
          <p:cNvPr id="3" name="Pladsholder til indhold 2"/>
          <p:cNvSpPr>
            <a:spLocks noGrp="1"/>
          </p:cNvSpPr>
          <p:nvPr>
            <p:ph idx="1"/>
          </p:nvPr>
        </p:nvSpPr>
        <p:spPr/>
        <p:txBody>
          <a:bodyPr>
            <a:normAutofit fontScale="70000" lnSpcReduction="20000"/>
          </a:bodyPr>
          <a:lstStyle/>
          <a:p>
            <a:r>
              <a:rPr lang="da-DK" sz="3200" b="1" dirty="0"/>
              <a:t>Deltagere</a:t>
            </a:r>
          </a:p>
          <a:p>
            <a:r>
              <a:rPr lang="da-DK" sz="3200" dirty="0"/>
              <a:t>Ældre 64+ år, der har </a:t>
            </a:r>
            <a:r>
              <a:rPr lang="da-DK" sz="3200" dirty="0" smtClean="0"/>
              <a:t>demens</a:t>
            </a:r>
            <a:endParaRPr lang="da-DK" sz="3200" dirty="0"/>
          </a:p>
          <a:p>
            <a:r>
              <a:rPr lang="da-DK" sz="3200" b="1" dirty="0"/>
              <a:t>Koncept</a:t>
            </a:r>
          </a:p>
          <a:p>
            <a:r>
              <a:rPr lang="da-DK" sz="3200" dirty="0"/>
              <a:t>Alle typer kostinterventioner med eller uden kombinationer af andre interventioner</a:t>
            </a:r>
          </a:p>
          <a:p>
            <a:r>
              <a:rPr lang="da-DK" sz="3200" b="1" dirty="0" smtClean="0"/>
              <a:t>Kontekst</a:t>
            </a:r>
            <a:endParaRPr lang="da-DK" sz="3200" b="1" dirty="0"/>
          </a:p>
          <a:p>
            <a:r>
              <a:rPr lang="da-DK" sz="3200" dirty="0"/>
              <a:t>Alle </a:t>
            </a:r>
            <a:r>
              <a:rPr lang="da-DK" sz="3200" dirty="0" smtClean="0"/>
              <a:t>afdelinger/</a:t>
            </a:r>
            <a:r>
              <a:rPr lang="da-DK" sz="3200" dirty="0" err="1" smtClean="0"/>
              <a:t>instutioner</a:t>
            </a:r>
            <a:r>
              <a:rPr lang="da-DK" sz="3200" dirty="0" smtClean="0"/>
              <a:t>/eget hjem</a:t>
            </a:r>
            <a:endParaRPr lang="da-DK" sz="3200" dirty="0"/>
          </a:p>
          <a:p>
            <a:r>
              <a:rPr lang="da-DK" sz="3200" b="1" dirty="0"/>
              <a:t>Studietyper</a:t>
            </a:r>
          </a:p>
          <a:p>
            <a:r>
              <a:rPr lang="da-DK" sz="3200" dirty="0"/>
              <a:t>Alle kvantitative, kvalitative, økonomiske og blandede metodeundersøgelser</a:t>
            </a:r>
          </a:p>
          <a:p>
            <a:r>
              <a:rPr lang="da-DK" sz="3200" dirty="0"/>
              <a:t>Desuden blev afhandlinger og andre videnskabelige publikationer </a:t>
            </a:r>
            <a:r>
              <a:rPr lang="da-DK" sz="3200" dirty="0" smtClean="0"/>
              <a:t>samt relevante hjemmesider </a:t>
            </a:r>
            <a:r>
              <a:rPr lang="da-DK" dirty="0" smtClean="0"/>
              <a:t>inkluderet</a:t>
            </a:r>
            <a:endParaRPr lang="da-DK" dirty="0"/>
          </a:p>
        </p:txBody>
      </p:sp>
    </p:spTree>
    <p:extLst>
      <p:ext uri="{BB962C8B-B14F-4D97-AF65-F5344CB8AC3E}">
        <p14:creationId xmlns:p14="http://schemas.microsoft.com/office/powerpoint/2010/main" val="197098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Resultater fra Scoping Reviewet</a:t>
            </a:r>
            <a:endParaRPr lang="da-DK" dirty="0"/>
          </a:p>
        </p:txBody>
      </p:sp>
      <p:sp>
        <p:nvSpPr>
          <p:cNvPr id="3" name="Pladsholder til indhold 2"/>
          <p:cNvSpPr>
            <a:spLocks noGrp="1"/>
          </p:cNvSpPr>
          <p:nvPr>
            <p:ph idx="1"/>
          </p:nvPr>
        </p:nvSpPr>
        <p:spPr/>
        <p:txBody>
          <a:bodyPr/>
          <a:lstStyle/>
          <a:p>
            <a:endParaRPr lang="en-US" dirty="0"/>
          </a:p>
          <a:p>
            <a:pPr>
              <a:lnSpc>
                <a:spcPct val="100000"/>
              </a:lnSpc>
            </a:pPr>
            <a:r>
              <a:rPr lang="en-US" dirty="0" smtClean="0"/>
              <a:t>Der </a:t>
            </a:r>
            <a:r>
              <a:rPr lang="en-US" dirty="0" err="1" smtClean="0"/>
              <a:t>blev</a:t>
            </a:r>
            <a:r>
              <a:rPr lang="en-US" dirty="0" smtClean="0"/>
              <a:t> </a:t>
            </a:r>
            <a:r>
              <a:rPr lang="en-US" dirty="0" err="1" smtClean="0"/>
              <a:t>identificeret</a:t>
            </a:r>
            <a:r>
              <a:rPr lang="en-US" dirty="0" smtClean="0"/>
              <a:t> </a:t>
            </a:r>
            <a:r>
              <a:rPr lang="en-US" dirty="0"/>
              <a:t>4073 </a:t>
            </a:r>
            <a:r>
              <a:rPr lang="en-US" dirty="0" smtClean="0"/>
              <a:t>studies. </a:t>
            </a:r>
            <a:r>
              <a:rPr lang="en-US" dirty="0" err="1" smtClean="0"/>
              <a:t>Af</a:t>
            </a:r>
            <a:r>
              <a:rPr lang="en-US" dirty="0" smtClean="0"/>
              <a:t> </a:t>
            </a:r>
            <a:r>
              <a:rPr lang="en-US" dirty="0" err="1" smtClean="0"/>
              <a:t>disse</a:t>
            </a:r>
            <a:r>
              <a:rPr lang="en-US" dirty="0" smtClean="0"/>
              <a:t> </a:t>
            </a:r>
            <a:r>
              <a:rPr lang="en-US" dirty="0" err="1" smtClean="0"/>
              <a:t>blev</a:t>
            </a:r>
            <a:r>
              <a:rPr lang="en-US" dirty="0" smtClean="0"/>
              <a:t> 485 studier </a:t>
            </a:r>
            <a:r>
              <a:rPr lang="en-US" dirty="0" err="1" smtClean="0"/>
              <a:t>includeret</a:t>
            </a:r>
            <a:r>
              <a:rPr lang="en-US" dirty="0" smtClean="0"/>
              <a:t> </a:t>
            </a:r>
            <a:r>
              <a:rPr lang="en-US" dirty="0" err="1"/>
              <a:t>e</a:t>
            </a:r>
            <a:r>
              <a:rPr lang="en-US" dirty="0" err="1" smtClean="0"/>
              <a:t>fter</a:t>
            </a:r>
            <a:r>
              <a:rPr lang="en-US" dirty="0" smtClean="0"/>
              <a:t> </a:t>
            </a:r>
            <a:r>
              <a:rPr lang="en-US" dirty="0"/>
              <a:t>screening </a:t>
            </a:r>
            <a:r>
              <a:rPr lang="en-US" dirty="0" err="1" smtClean="0"/>
              <a:t>af</a:t>
            </a:r>
            <a:r>
              <a:rPr lang="en-US" dirty="0" smtClean="0"/>
              <a:t> title og abstract. </a:t>
            </a:r>
          </a:p>
          <a:p>
            <a:endParaRPr lang="da-DK" dirty="0"/>
          </a:p>
        </p:txBody>
      </p:sp>
    </p:spTree>
    <p:extLst>
      <p:ext uri="{BB962C8B-B14F-4D97-AF65-F5344CB8AC3E}">
        <p14:creationId xmlns:p14="http://schemas.microsoft.com/office/powerpoint/2010/main" val="197520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dlavn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Office_14351890_TF02787942" id="{7780106B-F267-4148-AF85-12DFB77D4A90}" vid="{0B3B5B6E-F324-4094-AAA3-5832350E042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2211</Words>
  <Application>Microsoft Office PowerPoint</Application>
  <PresentationFormat>Widescreen</PresentationFormat>
  <Paragraphs>278</Paragraphs>
  <Slides>30</Slides>
  <Notes>10</Notes>
  <HiddenSlides>0</HiddenSlides>
  <MMClips>0</MMClips>
  <ScaleCrop>false</ScaleCrop>
  <HeadingPairs>
    <vt:vector size="6" baseType="variant">
      <vt:variant>
        <vt:lpstr>Benyttede skrifttyper</vt:lpstr>
      </vt:variant>
      <vt:variant>
        <vt:i4>4</vt:i4>
      </vt:variant>
      <vt:variant>
        <vt:lpstr>Tema</vt:lpstr>
      </vt:variant>
      <vt:variant>
        <vt:i4>2</vt:i4>
      </vt:variant>
      <vt:variant>
        <vt:lpstr>Slidetitler</vt:lpstr>
      </vt:variant>
      <vt:variant>
        <vt:i4>30</vt:i4>
      </vt:variant>
    </vt:vector>
  </HeadingPairs>
  <TitlesOfParts>
    <vt:vector size="36" baseType="lpstr">
      <vt:lpstr>Arial</vt:lpstr>
      <vt:lpstr>Calibri</vt:lpstr>
      <vt:lpstr>Calibri Light</vt:lpstr>
      <vt:lpstr>Constantia</vt:lpstr>
      <vt:lpstr>Office-tema</vt:lpstr>
      <vt:lpstr>Madlavning 16x9</vt:lpstr>
      <vt:lpstr>  Delprojekt 4 Ernæring og måltider i Demensbyen </vt:lpstr>
      <vt:lpstr>Fokus for delprojekt 4:</vt:lpstr>
      <vt:lpstr>  Vi indsamlede viden via:  </vt:lpstr>
      <vt:lpstr>Dietary Interventions for people with dementia - can these improve the Cognitive Functions: A Scoping Review</vt:lpstr>
      <vt:lpstr>Baggrund</vt:lpstr>
      <vt:lpstr>Mål</vt:lpstr>
      <vt:lpstr>METHOD</vt:lpstr>
      <vt:lpstr>Inklusions kriterier </vt:lpstr>
      <vt:lpstr>Resultater fra Scoping Reviewet</vt:lpstr>
      <vt:lpstr>    Dataekstraktionen afdækkede 21 kategorier  </vt:lpstr>
      <vt:lpstr>Overordnet Konklusion</vt:lpstr>
      <vt:lpstr>Opmærksomhedspunkter</vt:lpstr>
      <vt:lpstr>Opmærksomhedspunkter</vt:lpstr>
      <vt:lpstr>Implikationer for</vt:lpstr>
      <vt:lpstr>Deltagerobservation på Bryghuset</vt:lpstr>
      <vt:lpstr>     Deltagerobservation i 2019 Resultater:  1. Forskel på ældreboliger og afdelingerne</vt:lpstr>
      <vt:lpstr>2. Rigtig meget sukker………….. </vt:lpstr>
      <vt:lpstr>3. Det Gode Madhus – ikke en kulinarisk oplevelse, men ”godt nok”! </vt:lpstr>
      <vt:lpstr>4. Et måltid er ikke blot et spørgsmål om den rette ernæring………..</vt:lpstr>
      <vt:lpstr>Workshop 1 – Kultur-ændring?</vt:lpstr>
      <vt:lpstr>Kostregistrering 2019 -2020 Hvordan ser kosten ud på Bryghuset?</vt:lpstr>
      <vt:lpstr>Er beboerne undervægtige eller?????</vt:lpstr>
      <vt:lpstr>Workshop 2  Fejlernæring? Underernæring? Overernæring?</vt:lpstr>
      <vt:lpstr>Sukker og demens</vt:lpstr>
      <vt:lpstr>Hvad er problemet med sukker?</vt:lpstr>
      <vt:lpstr>PowerPoint-præsentation</vt:lpstr>
      <vt:lpstr>Hvor meget sukker er skadeligt?</vt:lpstr>
      <vt:lpstr>Hvor meget sukker er skadeligt?</vt:lpstr>
      <vt:lpstr>Hvor meget sukker er skadeligt?</vt:lpstr>
      <vt:lpstr>Anbefalinger til praksis…………</vt:lpstr>
    </vt:vector>
  </TitlesOfParts>
  <Company>University College Lillebælt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Delprojekt 4 Ernæring og måltider i Demensbyen</dc:title>
  <dc:creator>Lene Moestrup</dc:creator>
  <cp:lastModifiedBy>Lene Moestrup</cp:lastModifiedBy>
  <cp:revision>24</cp:revision>
  <dcterms:created xsi:type="dcterms:W3CDTF">2021-09-14T04:17:08Z</dcterms:created>
  <dcterms:modified xsi:type="dcterms:W3CDTF">2022-07-20T11:58:20Z</dcterms:modified>
</cp:coreProperties>
</file>